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5" r:id="rId2"/>
    <p:sldId id="257" r:id="rId3"/>
    <p:sldId id="27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7" r:id="rId20"/>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774" y="-96"/>
      </p:cViewPr>
      <p:guideLst>
        <p:guide orient="horz" pos="2448"/>
        <p:guide pos="432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D1ABFA-8BAA-42F3-8237-9EF213EEA2C1}" type="datetimeFigureOut">
              <a:rPr lang="en-US" smtClean="0"/>
              <a:t>12/20/2016</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1CABEB-8407-47C7-B128-049970CAAB79}" type="slidenum">
              <a:rPr lang="en-US" smtClean="0"/>
              <a:t>‹#›</a:t>
            </a:fld>
            <a:endParaRPr lang="en-US"/>
          </a:p>
        </p:txBody>
      </p:sp>
    </p:spTree>
    <p:extLst>
      <p:ext uri="{BB962C8B-B14F-4D97-AF65-F5344CB8AC3E}">
        <p14:creationId xmlns:p14="http://schemas.microsoft.com/office/powerpoint/2010/main" val="1982021109"/>
      </p:ext>
    </p:extLst>
  </p:cSld>
  <p:clrMap bg1="lt1" tx1="dk1" bg2="lt2" tx2="dk2" accent1="accent1" accent2="accent2" accent3="accent3" accent4="accent4" accent5="accent5" accent6="accent6" hlink="hlink" folHlink="folHlink"/>
  <p:notesStyle>
    <a:lvl1pPr marL="0" algn="l" defTabSz="1227856" rtl="0" eaLnBrk="1" latinLnBrk="0" hangingPunct="1">
      <a:defRPr sz="1600" kern="1200">
        <a:solidFill>
          <a:schemeClr val="tx1"/>
        </a:solidFill>
        <a:latin typeface="+mn-lt"/>
        <a:ea typeface="+mn-ea"/>
        <a:cs typeface="+mn-cs"/>
      </a:defRPr>
    </a:lvl1pPr>
    <a:lvl2pPr marL="613928" algn="l" defTabSz="1227856" rtl="0" eaLnBrk="1" latinLnBrk="0" hangingPunct="1">
      <a:defRPr sz="1600" kern="1200">
        <a:solidFill>
          <a:schemeClr val="tx1"/>
        </a:solidFill>
        <a:latin typeface="+mn-lt"/>
        <a:ea typeface="+mn-ea"/>
        <a:cs typeface="+mn-cs"/>
      </a:defRPr>
    </a:lvl2pPr>
    <a:lvl3pPr marL="1227856" algn="l" defTabSz="1227856" rtl="0" eaLnBrk="1" latinLnBrk="0" hangingPunct="1">
      <a:defRPr sz="1600" kern="1200">
        <a:solidFill>
          <a:schemeClr val="tx1"/>
        </a:solidFill>
        <a:latin typeface="+mn-lt"/>
        <a:ea typeface="+mn-ea"/>
        <a:cs typeface="+mn-cs"/>
      </a:defRPr>
    </a:lvl3pPr>
    <a:lvl4pPr marL="1841784" algn="l" defTabSz="1227856" rtl="0" eaLnBrk="1" latinLnBrk="0" hangingPunct="1">
      <a:defRPr sz="1600" kern="1200">
        <a:solidFill>
          <a:schemeClr val="tx1"/>
        </a:solidFill>
        <a:latin typeface="+mn-lt"/>
        <a:ea typeface="+mn-ea"/>
        <a:cs typeface="+mn-cs"/>
      </a:defRPr>
    </a:lvl4pPr>
    <a:lvl5pPr marL="2455713" algn="l" defTabSz="1227856" rtl="0" eaLnBrk="1" latinLnBrk="0" hangingPunct="1">
      <a:defRPr sz="1600" kern="1200">
        <a:solidFill>
          <a:schemeClr val="tx1"/>
        </a:solidFill>
        <a:latin typeface="+mn-lt"/>
        <a:ea typeface="+mn-ea"/>
        <a:cs typeface="+mn-cs"/>
      </a:defRPr>
    </a:lvl5pPr>
    <a:lvl6pPr marL="3069641" algn="l" defTabSz="1227856" rtl="0" eaLnBrk="1" latinLnBrk="0" hangingPunct="1">
      <a:defRPr sz="1600" kern="1200">
        <a:solidFill>
          <a:schemeClr val="tx1"/>
        </a:solidFill>
        <a:latin typeface="+mn-lt"/>
        <a:ea typeface="+mn-ea"/>
        <a:cs typeface="+mn-cs"/>
      </a:defRPr>
    </a:lvl6pPr>
    <a:lvl7pPr marL="3683569" algn="l" defTabSz="1227856" rtl="0" eaLnBrk="1" latinLnBrk="0" hangingPunct="1">
      <a:defRPr sz="1600" kern="1200">
        <a:solidFill>
          <a:schemeClr val="tx1"/>
        </a:solidFill>
        <a:latin typeface="+mn-lt"/>
        <a:ea typeface="+mn-ea"/>
        <a:cs typeface="+mn-cs"/>
      </a:defRPr>
    </a:lvl7pPr>
    <a:lvl8pPr marL="4297497" algn="l" defTabSz="1227856" rtl="0" eaLnBrk="1" latinLnBrk="0" hangingPunct="1">
      <a:defRPr sz="1600" kern="1200">
        <a:solidFill>
          <a:schemeClr val="tx1"/>
        </a:solidFill>
        <a:latin typeface="+mn-lt"/>
        <a:ea typeface="+mn-ea"/>
        <a:cs typeface="+mn-cs"/>
      </a:defRPr>
    </a:lvl8pPr>
    <a:lvl9pPr marL="4911425" algn="l" defTabSz="1227856"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All the instructions are mentioned here. Please read this option to make your class spontaneous.</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1</a:t>
            </a:fld>
            <a:endParaRPr lang="en-US"/>
          </a:p>
        </p:txBody>
      </p:sp>
    </p:spTree>
    <p:extLst>
      <p:ext uri="{BB962C8B-B14F-4D97-AF65-F5344CB8AC3E}">
        <p14:creationId xmlns:p14="http://schemas.microsoft.com/office/powerpoint/2010/main" val="1172079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Feed back of previous slides.</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10</a:t>
            </a:fld>
            <a:endParaRPr lang="en-US"/>
          </a:p>
        </p:txBody>
      </p:sp>
    </p:spTree>
    <p:extLst>
      <p:ext uri="{BB962C8B-B14F-4D97-AF65-F5344CB8AC3E}">
        <p14:creationId xmlns:p14="http://schemas.microsoft.com/office/powerpoint/2010/main" val="1577601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Use of past participle</a:t>
            </a:r>
            <a:r>
              <a:rPr lang="en-US" baseline="0" dirty="0" smtClean="0"/>
              <a:t> in present perfect tense shown here.</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11</a:t>
            </a:fld>
            <a:endParaRPr lang="en-US"/>
          </a:p>
        </p:txBody>
      </p:sp>
    </p:spTree>
    <p:extLst>
      <p:ext uri="{BB962C8B-B14F-4D97-AF65-F5344CB8AC3E}">
        <p14:creationId xmlns:p14="http://schemas.microsoft.com/office/powerpoint/2010/main" val="399922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1227856" rtl="0" eaLnBrk="1" fontAlgn="auto" latinLnBrk="0" hangingPunct="1">
              <a:lnSpc>
                <a:spcPct val="100000"/>
              </a:lnSpc>
              <a:spcBef>
                <a:spcPts val="0"/>
              </a:spcBef>
              <a:spcAft>
                <a:spcPts val="0"/>
              </a:spcAft>
              <a:buClrTx/>
              <a:buSzTx/>
              <a:buFontTx/>
              <a:buNone/>
              <a:tabLst/>
              <a:defRPr/>
            </a:pPr>
            <a:r>
              <a:rPr lang="en-US" dirty="0" smtClean="0"/>
              <a:t>Use of past participle</a:t>
            </a:r>
            <a:r>
              <a:rPr lang="en-US" baseline="0" dirty="0" smtClean="0"/>
              <a:t> in past perfect tense shown here.</a:t>
            </a:r>
            <a:endParaRPr lang="en-US" dirty="0" smtClean="0"/>
          </a:p>
          <a:p>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12</a:t>
            </a:fld>
            <a:endParaRPr lang="en-US"/>
          </a:p>
        </p:txBody>
      </p:sp>
    </p:spTree>
    <p:extLst>
      <p:ext uri="{BB962C8B-B14F-4D97-AF65-F5344CB8AC3E}">
        <p14:creationId xmlns:p14="http://schemas.microsoft.com/office/powerpoint/2010/main" val="3988548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Feed back on present and past perfect tenses.</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13</a:t>
            </a:fld>
            <a:endParaRPr lang="en-US"/>
          </a:p>
        </p:txBody>
      </p:sp>
    </p:spTree>
    <p:extLst>
      <p:ext uri="{BB962C8B-B14F-4D97-AF65-F5344CB8AC3E}">
        <p14:creationId xmlns:p14="http://schemas.microsoft.com/office/powerpoint/2010/main" val="2034575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Exceptional use of present indefinite tense.</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14</a:t>
            </a:fld>
            <a:endParaRPr lang="en-US"/>
          </a:p>
        </p:txBody>
      </p:sp>
    </p:spTree>
    <p:extLst>
      <p:ext uri="{BB962C8B-B14F-4D97-AF65-F5344CB8AC3E}">
        <p14:creationId xmlns:p14="http://schemas.microsoft.com/office/powerpoint/2010/main" val="3746440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Feed back on the right form of verb in imperative sentence.</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15</a:t>
            </a:fld>
            <a:endParaRPr lang="en-US"/>
          </a:p>
        </p:txBody>
      </p:sp>
    </p:spTree>
    <p:extLst>
      <p:ext uri="{BB962C8B-B14F-4D97-AF65-F5344CB8AC3E}">
        <p14:creationId xmlns:p14="http://schemas.microsoft.com/office/powerpoint/2010/main" val="409701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Main theme is mentioned in the below part of the slide.</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16</a:t>
            </a:fld>
            <a:endParaRPr lang="en-US"/>
          </a:p>
        </p:txBody>
      </p:sp>
    </p:spTree>
    <p:extLst>
      <p:ext uri="{BB962C8B-B14F-4D97-AF65-F5344CB8AC3E}">
        <p14:creationId xmlns:p14="http://schemas.microsoft.com/office/powerpoint/2010/main" val="1430845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Feedback of above slide.</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17</a:t>
            </a:fld>
            <a:endParaRPr lang="en-US"/>
          </a:p>
        </p:txBody>
      </p:sp>
    </p:spTree>
    <p:extLst>
      <p:ext uri="{BB962C8B-B14F-4D97-AF65-F5344CB8AC3E}">
        <p14:creationId xmlns:p14="http://schemas.microsoft.com/office/powerpoint/2010/main" val="1705087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Difference between present perfect continuous and past perfect continuous</a:t>
            </a:r>
            <a:r>
              <a:rPr lang="en-US" baseline="0" dirty="0" smtClean="0"/>
              <a:t> tenses have been made clear with this slide.</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18</a:t>
            </a:fld>
            <a:endParaRPr lang="en-US"/>
          </a:p>
        </p:txBody>
      </p:sp>
    </p:spTree>
    <p:extLst>
      <p:ext uri="{BB962C8B-B14F-4D97-AF65-F5344CB8AC3E}">
        <p14:creationId xmlns:p14="http://schemas.microsoft.com/office/powerpoint/2010/main" val="426320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Identity of the presenter and the class.</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2</a:t>
            </a:fld>
            <a:endParaRPr lang="en-US"/>
          </a:p>
        </p:txBody>
      </p:sp>
    </p:spTree>
    <p:extLst>
      <p:ext uri="{BB962C8B-B14F-4D97-AF65-F5344CB8AC3E}">
        <p14:creationId xmlns:p14="http://schemas.microsoft.com/office/powerpoint/2010/main" val="1044618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3</a:t>
            </a:fld>
            <a:endParaRPr lang="en-US"/>
          </a:p>
        </p:txBody>
      </p:sp>
    </p:spTree>
    <p:extLst>
      <p:ext uri="{BB962C8B-B14F-4D97-AF65-F5344CB8AC3E}">
        <p14:creationId xmlns:p14="http://schemas.microsoft.com/office/powerpoint/2010/main" val="2456906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The main focus of this item will be achieved from this content.</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4</a:t>
            </a:fld>
            <a:endParaRPr lang="en-US"/>
          </a:p>
        </p:txBody>
      </p:sp>
    </p:spTree>
    <p:extLst>
      <p:ext uri="{BB962C8B-B14F-4D97-AF65-F5344CB8AC3E}">
        <p14:creationId xmlns:p14="http://schemas.microsoft.com/office/powerpoint/2010/main" val="214178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Rule of right form of verb in universal truth shown here.</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5</a:t>
            </a:fld>
            <a:endParaRPr lang="en-US"/>
          </a:p>
        </p:txBody>
      </p:sp>
    </p:spTree>
    <p:extLst>
      <p:ext uri="{BB962C8B-B14F-4D97-AF65-F5344CB8AC3E}">
        <p14:creationId xmlns:p14="http://schemas.microsoft.com/office/powerpoint/2010/main" val="2155164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Use of negative in action verb shown here.</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6</a:t>
            </a:fld>
            <a:endParaRPr lang="en-US"/>
          </a:p>
        </p:txBody>
      </p:sp>
    </p:spTree>
    <p:extLst>
      <p:ext uri="{BB962C8B-B14F-4D97-AF65-F5344CB8AC3E}">
        <p14:creationId xmlns:p14="http://schemas.microsoft.com/office/powerpoint/2010/main" val="1261200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1227856" rtl="0" eaLnBrk="1" fontAlgn="auto" latinLnBrk="0" hangingPunct="1">
              <a:lnSpc>
                <a:spcPct val="100000"/>
              </a:lnSpc>
              <a:spcBef>
                <a:spcPts val="0"/>
              </a:spcBef>
              <a:spcAft>
                <a:spcPts val="0"/>
              </a:spcAft>
              <a:buClrTx/>
              <a:buSzTx/>
              <a:buFontTx/>
              <a:buNone/>
              <a:tabLst/>
              <a:defRPr/>
            </a:pPr>
            <a:r>
              <a:rPr lang="en-US" dirty="0" smtClean="0"/>
              <a:t>Use of negative in ‘Yes/No’ question shown here.</a:t>
            </a:r>
          </a:p>
          <a:p>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7</a:t>
            </a:fld>
            <a:endParaRPr lang="en-US"/>
          </a:p>
        </p:txBody>
      </p:sp>
    </p:spTree>
    <p:extLst>
      <p:ext uri="{BB962C8B-B14F-4D97-AF65-F5344CB8AC3E}">
        <p14:creationId xmlns:p14="http://schemas.microsoft.com/office/powerpoint/2010/main" val="3155538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1227856" rtl="0" eaLnBrk="1" fontAlgn="auto" latinLnBrk="0" hangingPunct="1">
              <a:lnSpc>
                <a:spcPct val="100000"/>
              </a:lnSpc>
              <a:spcBef>
                <a:spcPts val="0"/>
              </a:spcBef>
              <a:spcAft>
                <a:spcPts val="0"/>
              </a:spcAft>
              <a:buClrTx/>
              <a:buSzTx/>
              <a:buFontTx/>
              <a:buNone/>
              <a:tabLst/>
              <a:defRPr/>
            </a:pPr>
            <a:r>
              <a:rPr lang="en-US" dirty="0" smtClean="0"/>
              <a:t>‘</a:t>
            </a:r>
            <a:r>
              <a:rPr lang="en-US" dirty="0" err="1" smtClean="0"/>
              <a:t>Wh</a:t>
            </a:r>
            <a:r>
              <a:rPr lang="en-US" dirty="0" smtClean="0"/>
              <a:t>’ word means question word (What, Which, When, While, Where, Why, Who, Whom, Whose, How). Use of negative in ‘</a:t>
            </a:r>
            <a:r>
              <a:rPr lang="en-US" dirty="0" err="1" smtClean="0"/>
              <a:t>Wh</a:t>
            </a:r>
            <a:r>
              <a:rPr lang="en-US" dirty="0" smtClean="0"/>
              <a:t>’ question shown here.</a:t>
            </a:r>
          </a:p>
          <a:p>
            <a:pPr algn="ct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8</a:t>
            </a:fld>
            <a:endParaRPr lang="en-US"/>
          </a:p>
        </p:txBody>
      </p:sp>
    </p:spTree>
    <p:extLst>
      <p:ext uri="{BB962C8B-B14F-4D97-AF65-F5344CB8AC3E}">
        <p14:creationId xmlns:p14="http://schemas.microsoft.com/office/powerpoint/2010/main" val="3411553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Use of right form of verb in habitual fact shown here.</a:t>
            </a:r>
            <a:endParaRPr lang="en-US" dirty="0"/>
          </a:p>
        </p:txBody>
      </p:sp>
      <p:sp>
        <p:nvSpPr>
          <p:cNvPr id="4" name="Slide Number Placeholder 3"/>
          <p:cNvSpPr>
            <a:spLocks noGrp="1"/>
          </p:cNvSpPr>
          <p:nvPr>
            <p:ph type="sldNum" sz="quarter" idx="10"/>
          </p:nvPr>
        </p:nvSpPr>
        <p:spPr/>
        <p:txBody>
          <a:bodyPr/>
          <a:lstStyle/>
          <a:p>
            <a:fld id="{101CABEB-8407-47C7-B128-049970CAAB79}" type="slidenum">
              <a:rPr lang="en-US" smtClean="0"/>
              <a:t>9</a:t>
            </a:fld>
            <a:endParaRPr lang="en-US"/>
          </a:p>
        </p:txBody>
      </p:sp>
    </p:spTree>
    <p:extLst>
      <p:ext uri="{BB962C8B-B14F-4D97-AF65-F5344CB8AC3E}">
        <p14:creationId xmlns:p14="http://schemas.microsoft.com/office/powerpoint/2010/main" val="76400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414482"/>
            <a:ext cx="1165860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2057400" y="4404360"/>
            <a:ext cx="9601200" cy="1986280"/>
          </a:xfrm>
        </p:spPr>
        <p:txBody>
          <a:bodyPr/>
          <a:lstStyle>
            <a:lvl1pPr marL="0" indent="0" algn="ctr">
              <a:buNone/>
              <a:defRPr>
                <a:solidFill>
                  <a:schemeClr val="tx1">
                    <a:tint val="75000"/>
                  </a:schemeClr>
                </a:solidFill>
              </a:defRPr>
            </a:lvl1pPr>
            <a:lvl2pPr marL="613928" indent="0" algn="ctr">
              <a:buNone/>
              <a:defRPr>
                <a:solidFill>
                  <a:schemeClr val="tx1">
                    <a:tint val="75000"/>
                  </a:schemeClr>
                </a:solidFill>
              </a:defRPr>
            </a:lvl2pPr>
            <a:lvl3pPr marL="1227856" indent="0" algn="ctr">
              <a:buNone/>
              <a:defRPr>
                <a:solidFill>
                  <a:schemeClr val="tx1">
                    <a:tint val="75000"/>
                  </a:schemeClr>
                </a:solidFill>
              </a:defRPr>
            </a:lvl3pPr>
            <a:lvl4pPr marL="1841784" indent="0" algn="ctr">
              <a:buNone/>
              <a:defRPr>
                <a:solidFill>
                  <a:schemeClr val="tx1">
                    <a:tint val="75000"/>
                  </a:schemeClr>
                </a:solidFill>
              </a:defRPr>
            </a:lvl4pPr>
            <a:lvl5pPr marL="2455713" indent="0" algn="ctr">
              <a:buNone/>
              <a:defRPr>
                <a:solidFill>
                  <a:schemeClr val="tx1">
                    <a:tint val="75000"/>
                  </a:schemeClr>
                </a:solidFill>
              </a:defRPr>
            </a:lvl5pPr>
            <a:lvl6pPr marL="3069641" indent="0" algn="ctr">
              <a:buNone/>
              <a:defRPr>
                <a:solidFill>
                  <a:schemeClr val="tx1">
                    <a:tint val="75000"/>
                  </a:schemeClr>
                </a:solidFill>
              </a:defRPr>
            </a:lvl6pPr>
            <a:lvl7pPr marL="3683569" indent="0" algn="ctr">
              <a:buNone/>
              <a:defRPr>
                <a:solidFill>
                  <a:schemeClr val="tx1">
                    <a:tint val="75000"/>
                  </a:schemeClr>
                </a:solidFill>
              </a:defRPr>
            </a:lvl7pPr>
            <a:lvl8pPr marL="4297497" indent="0" algn="ctr">
              <a:buNone/>
              <a:defRPr>
                <a:solidFill>
                  <a:schemeClr val="tx1">
                    <a:tint val="75000"/>
                  </a:schemeClr>
                </a:solidFill>
              </a:defRPr>
            </a:lvl8pPr>
            <a:lvl9pPr marL="49114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2004A0-355A-4575-A2BF-384B6B5B668A}" type="datetimeFigureOut">
              <a:rPr lang="en-US" smtClean="0"/>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D49D5-516A-4633-B162-A364FBC98EFA}" type="slidenum">
              <a:rPr lang="en-US" smtClean="0"/>
              <a:t>‹#›</a:t>
            </a:fld>
            <a:endParaRPr lang="en-US"/>
          </a:p>
        </p:txBody>
      </p:sp>
    </p:spTree>
    <p:extLst>
      <p:ext uri="{BB962C8B-B14F-4D97-AF65-F5344CB8AC3E}">
        <p14:creationId xmlns:p14="http://schemas.microsoft.com/office/powerpoint/2010/main" val="665538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004A0-355A-4575-A2BF-384B6B5B668A}" type="datetimeFigureOut">
              <a:rPr lang="en-US" smtClean="0"/>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D49D5-516A-4633-B162-A364FBC98EFA}" type="slidenum">
              <a:rPr lang="en-US" smtClean="0"/>
              <a:t>‹#›</a:t>
            </a:fld>
            <a:endParaRPr lang="en-US"/>
          </a:p>
        </p:txBody>
      </p:sp>
    </p:spTree>
    <p:extLst>
      <p:ext uri="{BB962C8B-B14F-4D97-AF65-F5344CB8AC3E}">
        <p14:creationId xmlns:p14="http://schemas.microsoft.com/office/powerpoint/2010/main" val="169647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16150" y="352637"/>
            <a:ext cx="4629150" cy="75169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8700" y="352637"/>
            <a:ext cx="13658850" cy="75169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004A0-355A-4575-A2BF-384B6B5B668A}" type="datetimeFigureOut">
              <a:rPr lang="en-US" smtClean="0"/>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D49D5-516A-4633-B162-A364FBC98EFA}" type="slidenum">
              <a:rPr lang="en-US" smtClean="0"/>
              <a:t>‹#›</a:t>
            </a:fld>
            <a:endParaRPr lang="en-US"/>
          </a:p>
        </p:txBody>
      </p:sp>
    </p:spTree>
    <p:extLst>
      <p:ext uri="{BB962C8B-B14F-4D97-AF65-F5344CB8AC3E}">
        <p14:creationId xmlns:p14="http://schemas.microsoft.com/office/powerpoint/2010/main" val="932959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004A0-355A-4575-A2BF-384B6B5B668A}" type="datetimeFigureOut">
              <a:rPr lang="en-US" smtClean="0"/>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D49D5-516A-4633-B162-A364FBC98EFA}" type="slidenum">
              <a:rPr lang="en-US" smtClean="0"/>
              <a:t>‹#›</a:t>
            </a:fld>
            <a:endParaRPr lang="en-US"/>
          </a:p>
        </p:txBody>
      </p:sp>
    </p:spTree>
    <p:extLst>
      <p:ext uri="{BB962C8B-B14F-4D97-AF65-F5344CB8AC3E}">
        <p14:creationId xmlns:p14="http://schemas.microsoft.com/office/powerpoint/2010/main" val="3503265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994487"/>
            <a:ext cx="11658600" cy="1543685"/>
          </a:xfrm>
        </p:spPr>
        <p:txBody>
          <a:bodyPr anchor="t"/>
          <a:lstStyle>
            <a:lvl1pPr algn="l">
              <a:defRPr sz="5400" b="1" cap="all"/>
            </a:lvl1pPr>
          </a:lstStyle>
          <a:p>
            <a:r>
              <a:rPr lang="en-US" smtClean="0"/>
              <a:t>Click to edit Master title style</a:t>
            </a:r>
            <a:endParaRPr lang="en-US"/>
          </a:p>
        </p:txBody>
      </p:sp>
      <p:sp>
        <p:nvSpPr>
          <p:cNvPr id="3" name="Text Placeholder 2"/>
          <p:cNvSpPr>
            <a:spLocks noGrp="1"/>
          </p:cNvSpPr>
          <p:nvPr>
            <p:ph type="body" idx="1"/>
          </p:nvPr>
        </p:nvSpPr>
        <p:spPr>
          <a:xfrm>
            <a:off x="1083470" y="3294275"/>
            <a:ext cx="11658600" cy="1700212"/>
          </a:xfrm>
        </p:spPr>
        <p:txBody>
          <a:bodyPr anchor="b"/>
          <a:lstStyle>
            <a:lvl1pPr marL="0" indent="0">
              <a:buNone/>
              <a:defRPr sz="2700">
                <a:solidFill>
                  <a:schemeClr val="tx1">
                    <a:tint val="75000"/>
                  </a:schemeClr>
                </a:solidFill>
              </a:defRPr>
            </a:lvl1pPr>
            <a:lvl2pPr marL="613928" indent="0">
              <a:buNone/>
              <a:defRPr sz="2400">
                <a:solidFill>
                  <a:schemeClr val="tx1">
                    <a:tint val="75000"/>
                  </a:schemeClr>
                </a:solidFill>
              </a:defRPr>
            </a:lvl2pPr>
            <a:lvl3pPr marL="1227856" indent="0">
              <a:buNone/>
              <a:defRPr sz="2100">
                <a:solidFill>
                  <a:schemeClr val="tx1">
                    <a:tint val="75000"/>
                  </a:schemeClr>
                </a:solidFill>
              </a:defRPr>
            </a:lvl3pPr>
            <a:lvl4pPr marL="1841784" indent="0">
              <a:buNone/>
              <a:defRPr sz="1900">
                <a:solidFill>
                  <a:schemeClr val="tx1">
                    <a:tint val="75000"/>
                  </a:schemeClr>
                </a:solidFill>
              </a:defRPr>
            </a:lvl4pPr>
            <a:lvl5pPr marL="2455713" indent="0">
              <a:buNone/>
              <a:defRPr sz="1900">
                <a:solidFill>
                  <a:schemeClr val="tx1">
                    <a:tint val="75000"/>
                  </a:schemeClr>
                </a:solidFill>
              </a:defRPr>
            </a:lvl5pPr>
            <a:lvl6pPr marL="3069641" indent="0">
              <a:buNone/>
              <a:defRPr sz="1900">
                <a:solidFill>
                  <a:schemeClr val="tx1">
                    <a:tint val="75000"/>
                  </a:schemeClr>
                </a:solidFill>
              </a:defRPr>
            </a:lvl6pPr>
            <a:lvl7pPr marL="3683569" indent="0">
              <a:buNone/>
              <a:defRPr sz="1900">
                <a:solidFill>
                  <a:schemeClr val="tx1">
                    <a:tint val="75000"/>
                  </a:schemeClr>
                </a:solidFill>
              </a:defRPr>
            </a:lvl7pPr>
            <a:lvl8pPr marL="4297497" indent="0">
              <a:buNone/>
              <a:defRPr sz="1900">
                <a:solidFill>
                  <a:schemeClr val="tx1">
                    <a:tint val="75000"/>
                  </a:schemeClr>
                </a:solidFill>
              </a:defRPr>
            </a:lvl8pPr>
            <a:lvl9pPr marL="491142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2004A0-355A-4575-A2BF-384B6B5B668A}" type="datetimeFigureOut">
              <a:rPr lang="en-US" smtClean="0"/>
              <a:t>12/20/2016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D49D5-516A-4633-B162-A364FBC98EFA}" type="slidenum">
              <a:rPr lang="en-US" smtClean="0"/>
              <a:t>‹#›</a:t>
            </a:fld>
            <a:endParaRPr lang="en-US"/>
          </a:p>
        </p:txBody>
      </p:sp>
    </p:spTree>
    <p:extLst>
      <p:ext uri="{BB962C8B-B14F-4D97-AF65-F5344CB8AC3E}">
        <p14:creationId xmlns:p14="http://schemas.microsoft.com/office/powerpoint/2010/main" val="116309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0" y="2054648"/>
            <a:ext cx="9144000" cy="5814907"/>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401300" y="2054648"/>
            <a:ext cx="9144000" cy="5814907"/>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2004A0-355A-4575-A2BF-384B6B5B668A}" type="datetimeFigureOut">
              <a:rPr lang="en-US" smtClean="0"/>
              <a:t>12/20/2016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D49D5-516A-4633-B162-A364FBC98EFA}" type="slidenum">
              <a:rPr lang="en-US" smtClean="0"/>
              <a:t>‹#›</a:t>
            </a:fld>
            <a:endParaRPr lang="en-US"/>
          </a:p>
        </p:txBody>
      </p:sp>
    </p:spTree>
    <p:extLst>
      <p:ext uri="{BB962C8B-B14F-4D97-AF65-F5344CB8AC3E}">
        <p14:creationId xmlns:p14="http://schemas.microsoft.com/office/powerpoint/2010/main" val="426299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311256"/>
            <a:ext cx="1234440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739795"/>
            <a:ext cx="6060282" cy="725064"/>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85800" y="2464859"/>
            <a:ext cx="6060282"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967538" y="1739795"/>
            <a:ext cx="6062663" cy="725064"/>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967538" y="2464859"/>
            <a:ext cx="6062663"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2004A0-355A-4575-A2BF-384B6B5B668A}" type="datetimeFigureOut">
              <a:rPr lang="en-US" smtClean="0"/>
              <a:t>12/20/2016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2D49D5-516A-4633-B162-A364FBC98EFA}" type="slidenum">
              <a:rPr lang="en-US" smtClean="0"/>
              <a:t>‹#›</a:t>
            </a:fld>
            <a:endParaRPr lang="en-US"/>
          </a:p>
        </p:txBody>
      </p:sp>
    </p:spTree>
    <p:extLst>
      <p:ext uri="{BB962C8B-B14F-4D97-AF65-F5344CB8AC3E}">
        <p14:creationId xmlns:p14="http://schemas.microsoft.com/office/powerpoint/2010/main" val="683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2004A0-355A-4575-A2BF-384B6B5B668A}" type="datetimeFigureOut">
              <a:rPr lang="en-US" smtClean="0"/>
              <a:t>12/20/2016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2D49D5-516A-4633-B162-A364FBC98EFA}" type="slidenum">
              <a:rPr lang="en-US" smtClean="0"/>
              <a:t>‹#›</a:t>
            </a:fld>
            <a:endParaRPr lang="en-US"/>
          </a:p>
        </p:txBody>
      </p:sp>
    </p:spTree>
    <p:extLst>
      <p:ext uri="{BB962C8B-B14F-4D97-AF65-F5344CB8AC3E}">
        <p14:creationId xmlns:p14="http://schemas.microsoft.com/office/powerpoint/2010/main" val="61423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004A0-355A-4575-A2BF-384B6B5B668A}" type="datetimeFigureOut">
              <a:rPr lang="en-US" smtClean="0"/>
              <a:t>12/20/2016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2D49D5-516A-4633-B162-A364FBC98EFA}" type="slidenum">
              <a:rPr lang="en-US" smtClean="0"/>
              <a:t>‹#›</a:t>
            </a:fld>
            <a:endParaRPr lang="en-US"/>
          </a:p>
        </p:txBody>
      </p:sp>
    </p:spTree>
    <p:extLst>
      <p:ext uri="{BB962C8B-B14F-4D97-AF65-F5344CB8AC3E}">
        <p14:creationId xmlns:p14="http://schemas.microsoft.com/office/powerpoint/2010/main" val="211413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309457"/>
            <a:ext cx="4512470" cy="1316990"/>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5362575" y="309457"/>
            <a:ext cx="7667625" cy="663352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1" y="1626447"/>
            <a:ext cx="4512470" cy="5316538"/>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004A0-355A-4575-A2BF-384B6B5B668A}" type="datetimeFigureOut">
              <a:rPr lang="en-US" smtClean="0"/>
              <a:t>12/20/2016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D49D5-516A-4633-B162-A364FBC98EFA}" type="slidenum">
              <a:rPr lang="en-US" smtClean="0"/>
              <a:t>‹#›</a:t>
            </a:fld>
            <a:endParaRPr lang="en-US"/>
          </a:p>
        </p:txBody>
      </p:sp>
    </p:spTree>
    <p:extLst>
      <p:ext uri="{BB962C8B-B14F-4D97-AF65-F5344CB8AC3E}">
        <p14:creationId xmlns:p14="http://schemas.microsoft.com/office/powerpoint/2010/main" val="397542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5440680"/>
            <a:ext cx="8229600" cy="642303"/>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688432" y="694478"/>
            <a:ext cx="8229600" cy="4663440"/>
          </a:xfrm>
        </p:spPr>
        <p:txBody>
          <a:bodyPr/>
          <a:lstStyle>
            <a:lvl1pPr marL="0" indent="0">
              <a:buNone/>
              <a:defRPr sz="4300"/>
            </a:lvl1pPr>
            <a:lvl2pPr marL="613928" indent="0">
              <a:buNone/>
              <a:defRPr sz="3800"/>
            </a:lvl2pPr>
            <a:lvl3pPr marL="1227856" indent="0">
              <a:buNone/>
              <a:defRPr sz="3200"/>
            </a:lvl3pPr>
            <a:lvl4pPr marL="1841784" indent="0">
              <a:buNone/>
              <a:defRPr sz="2700"/>
            </a:lvl4pPr>
            <a:lvl5pPr marL="2455713" indent="0">
              <a:buNone/>
              <a:defRPr sz="2700"/>
            </a:lvl5pPr>
            <a:lvl6pPr marL="3069641" indent="0">
              <a:buNone/>
              <a:defRPr sz="2700"/>
            </a:lvl6pPr>
            <a:lvl7pPr marL="3683569" indent="0">
              <a:buNone/>
              <a:defRPr sz="2700"/>
            </a:lvl7pPr>
            <a:lvl8pPr marL="4297497" indent="0">
              <a:buNone/>
              <a:defRPr sz="2700"/>
            </a:lvl8pPr>
            <a:lvl9pPr marL="4911425" indent="0">
              <a:buNone/>
              <a:defRPr sz="2700"/>
            </a:lvl9pPr>
          </a:lstStyle>
          <a:p>
            <a:endParaRPr lang="en-US"/>
          </a:p>
        </p:txBody>
      </p:sp>
      <p:sp>
        <p:nvSpPr>
          <p:cNvPr id="4" name="Text Placeholder 3"/>
          <p:cNvSpPr>
            <a:spLocks noGrp="1"/>
          </p:cNvSpPr>
          <p:nvPr>
            <p:ph type="body" sz="half" idx="2"/>
          </p:nvPr>
        </p:nvSpPr>
        <p:spPr>
          <a:xfrm>
            <a:off x="2688432" y="6082983"/>
            <a:ext cx="8229600" cy="912177"/>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004A0-355A-4575-A2BF-384B6B5B668A}" type="datetimeFigureOut">
              <a:rPr lang="en-US" smtClean="0"/>
              <a:t>12/20/2016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D49D5-516A-4633-B162-A364FBC98EFA}" type="slidenum">
              <a:rPr lang="en-US" smtClean="0"/>
              <a:t>‹#›</a:t>
            </a:fld>
            <a:endParaRPr lang="en-US"/>
          </a:p>
        </p:txBody>
      </p:sp>
    </p:spTree>
    <p:extLst>
      <p:ext uri="{BB962C8B-B14F-4D97-AF65-F5344CB8AC3E}">
        <p14:creationId xmlns:p14="http://schemas.microsoft.com/office/powerpoint/2010/main" val="456036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11256"/>
            <a:ext cx="12344400" cy="1295400"/>
          </a:xfrm>
          <a:prstGeom prst="rect">
            <a:avLst/>
          </a:prstGeom>
        </p:spPr>
        <p:txBody>
          <a:bodyPr vert="horz" lIns="122786" tIns="61393" rIns="122786" bIns="6139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1813560"/>
            <a:ext cx="12344400" cy="5129425"/>
          </a:xfrm>
          <a:prstGeom prst="rect">
            <a:avLst/>
          </a:prstGeom>
        </p:spPr>
        <p:txBody>
          <a:bodyPr vert="horz" lIns="122786" tIns="61393" rIns="122786" bIns="613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5800" y="7203864"/>
            <a:ext cx="3200400" cy="413808"/>
          </a:xfrm>
          <a:prstGeom prst="rect">
            <a:avLst/>
          </a:prstGeom>
        </p:spPr>
        <p:txBody>
          <a:bodyPr vert="horz" lIns="122786" tIns="61393" rIns="122786" bIns="61393" rtlCol="0" anchor="ctr"/>
          <a:lstStyle>
            <a:lvl1pPr algn="l">
              <a:defRPr sz="1600">
                <a:solidFill>
                  <a:schemeClr val="tx1">
                    <a:tint val="75000"/>
                  </a:schemeClr>
                </a:solidFill>
              </a:defRPr>
            </a:lvl1pPr>
          </a:lstStyle>
          <a:p>
            <a:fld id="{9B2004A0-355A-4575-A2BF-384B6B5B668A}" type="datetimeFigureOut">
              <a:rPr lang="en-US" smtClean="0"/>
              <a:t>12/20/2016</a:t>
            </a:fld>
            <a:endParaRPr lang="en-US"/>
          </a:p>
        </p:txBody>
      </p:sp>
      <p:sp>
        <p:nvSpPr>
          <p:cNvPr id="5" name="Footer Placeholder 4"/>
          <p:cNvSpPr>
            <a:spLocks noGrp="1"/>
          </p:cNvSpPr>
          <p:nvPr>
            <p:ph type="ftr" sz="quarter" idx="3"/>
          </p:nvPr>
        </p:nvSpPr>
        <p:spPr>
          <a:xfrm>
            <a:off x="4686300" y="7203864"/>
            <a:ext cx="4343400" cy="413808"/>
          </a:xfrm>
          <a:prstGeom prst="rect">
            <a:avLst/>
          </a:prstGeom>
        </p:spPr>
        <p:txBody>
          <a:bodyPr vert="horz" lIns="122786" tIns="61393" rIns="122786" bIns="61393"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0" y="7203864"/>
            <a:ext cx="3200400" cy="413808"/>
          </a:xfrm>
          <a:prstGeom prst="rect">
            <a:avLst/>
          </a:prstGeom>
        </p:spPr>
        <p:txBody>
          <a:bodyPr vert="horz" lIns="122786" tIns="61393" rIns="122786" bIns="61393" rtlCol="0" anchor="ctr"/>
          <a:lstStyle>
            <a:lvl1pPr algn="r">
              <a:defRPr sz="1600">
                <a:solidFill>
                  <a:schemeClr val="tx1">
                    <a:tint val="75000"/>
                  </a:schemeClr>
                </a:solidFill>
              </a:defRPr>
            </a:lvl1pPr>
          </a:lstStyle>
          <a:p>
            <a:fld id="{282D49D5-516A-4633-B162-A364FBC98EFA}" type="slidenum">
              <a:rPr lang="en-US" smtClean="0"/>
              <a:t>‹#›</a:t>
            </a:fld>
            <a:endParaRPr lang="en-US"/>
          </a:p>
        </p:txBody>
      </p:sp>
    </p:spTree>
    <p:extLst>
      <p:ext uri="{BB962C8B-B14F-4D97-AF65-F5344CB8AC3E}">
        <p14:creationId xmlns:p14="http://schemas.microsoft.com/office/powerpoint/2010/main" val="2814340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2">
            <a:lumMod val="25000"/>
            <a:alpha val="65000"/>
          </a:schemeClr>
        </a:solidFill>
        <a:effectLst/>
      </p:bgPr>
    </p:bg>
    <p:spTree>
      <p:nvGrpSpPr>
        <p:cNvPr id="1" name=""/>
        <p:cNvGrpSpPr/>
        <p:nvPr/>
      </p:nvGrpSpPr>
      <p:grpSpPr>
        <a:xfrm>
          <a:off x="0" y="0"/>
          <a:ext cx="0" cy="0"/>
          <a:chOff x="0" y="0"/>
          <a:chExt cx="0" cy="0"/>
        </a:xfrm>
      </p:grpSpPr>
      <p:sp>
        <p:nvSpPr>
          <p:cNvPr id="4" name="TextBox 3"/>
          <p:cNvSpPr txBox="1"/>
          <p:nvPr/>
        </p:nvSpPr>
        <p:spPr>
          <a:xfrm>
            <a:off x="4343399" y="838198"/>
            <a:ext cx="4965469" cy="914401"/>
          </a:xfrm>
          <a:prstGeom prst="rect">
            <a:avLst/>
          </a:prstGeom>
          <a:noFill/>
        </p:spPr>
        <p:txBody>
          <a:bodyPr wrap="square" rtlCol="0">
            <a:prstTxWarp prst="textPlain">
              <a:avLst/>
            </a:prstTxWarp>
            <a:spAutoFit/>
          </a:bodyPr>
          <a:lstStyle/>
          <a:p>
            <a:r>
              <a:rPr lang="en-US" b="1" u="sng" dirty="0" smtClean="0">
                <a:latin typeface="Book Antiqua" pitchFamily="18" charset="0"/>
              </a:rPr>
              <a:t>Subject to follow</a:t>
            </a:r>
            <a:endParaRPr lang="en-US" b="1" u="sng" dirty="0">
              <a:latin typeface="Book Antiqua" pitchFamily="18" charset="0"/>
            </a:endParaRPr>
          </a:p>
        </p:txBody>
      </p:sp>
      <p:sp>
        <p:nvSpPr>
          <p:cNvPr id="5" name="TextBox 4"/>
          <p:cNvSpPr txBox="1"/>
          <p:nvPr/>
        </p:nvSpPr>
        <p:spPr>
          <a:xfrm>
            <a:off x="457200" y="2209800"/>
            <a:ext cx="12801600" cy="3962400"/>
          </a:xfrm>
          <a:prstGeom prst="rect">
            <a:avLst/>
          </a:prstGeom>
          <a:noFill/>
        </p:spPr>
        <p:txBody>
          <a:bodyPr wrap="square" rtlCol="0">
            <a:prstTxWarp prst="textPlain">
              <a:avLst/>
            </a:prstTxWarp>
            <a:spAutoFit/>
          </a:bodyPr>
          <a:lstStyle/>
          <a:p>
            <a:r>
              <a:rPr lang="en-US" b="1" dirty="0" smtClean="0">
                <a:latin typeface="Book Antiqua" pitchFamily="18" charset="0"/>
              </a:rPr>
              <a:t>Dear colleagues,</a:t>
            </a:r>
          </a:p>
          <a:p>
            <a:pPr algn="just"/>
            <a:r>
              <a:rPr lang="en-US" b="1" dirty="0" smtClean="0">
                <a:latin typeface="Book Antiqua" pitchFamily="18" charset="0"/>
              </a:rPr>
              <a:t>This is the second content on ‘Right Form of </a:t>
            </a:r>
            <a:r>
              <a:rPr lang="en-US" b="1" dirty="0">
                <a:latin typeface="Book Antiqua" pitchFamily="18" charset="0"/>
              </a:rPr>
              <a:t>V</a:t>
            </a:r>
            <a:r>
              <a:rPr lang="en-US" b="1" dirty="0" smtClean="0">
                <a:latin typeface="Book Antiqua" pitchFamily="18" charset="0"/>
              </a:rPr>
              <a:t>erbs.’ This content is made to achieve only one learning outcomes. I will make another content on the same subject. As this item is contextual, I have tried my level best to place it. If you find any lacking, recover it yourself. But before going to present it in the class follow the instructions below the slides so that you can present it effectively. In case of any inquiry please call me in 01717220115.</a:t>
            </a:r>
          </a:p>
          <a:p>
            <a:endParaRPr lang="en-US" b="1" dirty="0">
              <a:latin typeface="Book Antiqua" pitchFamily="18" charset="0"/>
            </a:endParaRPr>
          </a:p>
          <a:p>
            <a:r>
              <a:rPr lang="en-US" b="1" dirty="0" smtClean="0">
                <a:latin typeface="Book Antiqua" pitchFamily="18" charset="0"/>
              </a:rPr>
              <a:t>Your near and dear</a:t>
            </a:r>
          </a:p>
          <a:p>
            <a:r>
              <a:rPr lang="en-US" b="1" dirty="0" smtClean="0">
                <a:latin typeface="Book Antiqua" pitchFamily="18" charset="0"/>
              </a:rPr>
              <a:t> </a:t>
            </a:r>
            <a:r>
              <a:rPr lang="en-US" b="1" dirty="0" err="1" smtClean="0">
                <a:latin typeface="Book Antiqua" pitchFamily="18" charset="0"/>
              </a:rPr>
              <a:t>Hasan</a:t>
            </a:r>
            <a:r>
              <a:rPr lang="en-US" b="1" dirty="0" smtClean="0">
                <a:latin typeface="Book Antiqua" pitchFamily="18" charset="0"/>
              </a:rPr>
              <a:t> Cambrian</a:t>
            </a:r>
            <a:endParaRPr lang="en-US" b="1" dirty="0">
              <a:latin typeface="Book Antiqua" pitchFamily="18" charset="0"/>
            </a:endParaRPr>
          </a:p>
        </p:txBody>
      </p:sp>
    </p:spTree>
    <p:extLst>
      <p:ext uri="{BB962C8B-B14F-4D97-AF65-F5344CB8AC3E}">
        <p14:creationId xmlns:p14="http://schemas.microsoft.com/office/powerpoint/2010/main" val="2975417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457200" y="3429000"/>
            <a:ext cx="12496800" cy="4038600"/>
          </a:xfrm>
          <a:prstGeom prst="rect">
            <a:avLst/>
          </a:prstGeom>
          <a:noFill/>
        </p:spPr>
        <p:txBody>
          <a:bodyPr wrap="square" rtlCol="0">
            <a:prstTxWarp prst="textPlain">
              <a:avLst/>
            </a:prstTxWarp>
            <a:spAutoFit/>
          </a:bodyPr>
          <a:lstStyle/>
          <a:p>
            <a:pPr algn="just"/>
            <a:r>
              <a:rPr lang="en-US" sz="3200" b="1" dirty="0" smtClean="0">
                <a:latin typeface="Book Antiqua" pitchFamily="18" charset="0"/>
              </a:rPr>
              <a:t>Rahim is a good student. Normally he (a) </a:t>
            </a:r>
            <a:r>
              <a:rPr lang="en-US" sz="3200" b="1" dirty="0">
                <a:latin typeface="Book Antiqua" pitchFamily="18" charset="0"/>
              </a:rPr>
              <a:t>________ </a:t>
            </a:r>
            <a:r>
              <a:rPr lang="en-US" sz="3200" b="1" dirty="0" smtClean="0">
                <a:latin typeface="Book Antiqua" pitchFamily="18" charset="0"/>
              </a:rPr>
              <a:t>at 6 am. He (b) </a:t>
            </a:r>
            <a:r>
              <a:rPr lang="en-US" sz="3200" b="1" dirty="0">
                <a:latin typeface="Book Antiqua" pitchFamily="18" charset="0"/>
              </a:rPr>
              <a:t>________</a:t>
            </a:r>
            <a:r>
              <a:rPr lang="en-US" sz="3200" b="1" dirty="0" smtClean="0">
                <a:latin typeface="Book Antiqua" pitchFamily="18" charset="0"/>
              </a:rPr>
              <a:t> his morning prayer regularly. Very often he (c)</a:t>
            </a:r>
            <a:r>
              <a:rPr lang="en-US" sz="3200" b="1" dirty="0">
                <a:latin typeface="Book Antiqua" pitchFamily="18" charset="0"/>
              </a:rPr>
              <a:t> ________ </a:t>
            </a:r>
            <a:r>
              <a:rPr lang="en-US" sz="3200" b="1" dirty="0" smtClean="0">
                <a:latin typeface="Book Antiqua" pitchFamily="18" charset="0"/>
              </a:rPr>
              <a:t>out to enjoy the fresh air by the side of the river. </a:t>
            </a:r>
            <a:r>
              <a:rPr lang="en-US" sz="3200" b="1" dirty="0">
                <a:latin typeface="Book Antiqua" pitchFamily="18" charset="0"/>
              </a:rPr>
              <a:t>Sometimes he </a:t>
            </a:r>
            <a:r>
              <a:rPr lang="en-US" sz="3200" b="1" dirty="0" smtClean="0">
                <a:latin typeface="Book Antiqua" pitchFamily="18" charset="0"/>
              </a:rPr>
              <a:t>(d) </a:t>
            </a:r>
            <a:r>
              <a:rPr lang="en-US" sz="3200" b="1" dirty="0">
                <a:latin typeface="Book Antiqua" pitchFamily="18" charset="0"/>
              </a:rPr>
              <a:t>________</a:t>
            </a:r>
            <a:r>
              <a:rPr lang="en-US" sz="3200" b="1" dirty="0" smtClean="0">
                <a:latin typeface="Book Antiqua" pitchFamily="18" charset="0"/>
              </a:rPr>
              <a:t> on the grass. Usually he (e)</a:t>
            </a:r>
            <a:r>
              <a:rPr lang="en-US" sz="3200" b="1" dirty="0">
                <a:latin typeface="Book Antiqua" pitchFamily="18" charset="0"/>
              </a:rPr>
              <a:t> ________</a:t>
            </a:r>
            <a:r>
              <a:rPr lang="en-US" sz="3200" b="1" dirty="0" smtClean="0">
                <a:latin typeface="Book Antiqua" pitchFamily="18" charset="0"/>
              </a:rPr>
              <a:t> his lesson in the morning. Generally he (f) </a:t>
            </a:r>
            <a:r>
              <a:rPr lang="en-US" sz="3200" b="1" dirty="0">
                <a:latin typeface="Book Antiqua" pitchFamily="18" charset="0"/>
              </a:rPr>
              <a:t>________</a:t>
            </a:r>
            <a:r>
              <a:rPr lang="en-US" sz="3200" b="1" dirty="0" smtClean="0">
                <a:latin typeface="Book Antiqua" pitchFamily="18" charset="0"/>
              </a:rPr>
              <a:t> his bath at 8 am. He (g)</a:t>
            </a:r>
            <a:r>
              <a:rPr lang="en-US" sz="3200" b="1" dirty="0">
                <a:latin typeface="Book Antiqua" pitchFamily="18" charset="0"/>
              </a:rPr>
              <a:t> ________ </a:t>
            </a:r>
            <a:r>
              <a:rPr lang="en-US" sz="3200" b="1" dirty="0" smtClean="0">
                <a:latin typeface="Book Antiqua" pitchFamily="18" charset="0"/>
              </a:rPr>
              <a:t>the newspaper daily. In every afternoon he (h)</a:t>
            </a:r>
            <a:r>
              <a:rPr lang="en-US" sz="3200" b="1" dirty="0">
                <a:latin typeface="Book Antiqua" pitchFamily="18" charset="0"/>
              </a:rPr>
              <a:t> ________</a:t>
            </a:r>
            <a:r>
              <a:rPr lang="en-US" sz="3200" b="1" dirty="0" smtClean="0">
                <a:latin typeface="Book Antiqua" pitchFamily="18" charset="0"/>
              </a:rPr>
              <a:t> with his friends in the field. Occasionally he (i) </a:t>
            </a:r>
            <a:r>
              <a:rPr lang="en-US" sz="3200" b="1" dirty="0">
                <a:latin typeface="Book Antiqua" pitchFamily="18" charset="0"/>
              </a:rPr>
              <a:t>________</a:t>
            </a:r>
            <a:r>
              <a:rPr lang="en-US" sz="3200" b="1" dirty="0" smtClean="0">
                <a:latin typeface="Book Antiqua" pitchFamily="18" charset="0"/>
              </a:rPr>
              <a:t> his relatives.</a:t>
            </a:r>
            <a:r>
              <a:rPr lang="en-US" sz="3200" b="1" dirty="0">
                <a:latin typeface="Book Antiqua" pitchFamily="18" charset="0"/>
              </a:rPr>
              <a:t> He always </a:t>
            </a:r>
            <a:r>
              <a:rPr lang="en-US" sz="3200" b="1" dirty="0" smtClean="0">
                <a:latin typeface="Book Antiqua" pitchFamily="18" charset="0"/>
              </a:rPr>
              <a:t>(j) </a:t>
            </a:r>
            <a:r>
              <a:rPr lang="en-US" sz="3200" b="1" dirty="0">
                <a:latin typeface="Book Antiqua" pitchFamily="18" charset="0"/>
              </a:rPr>
              <a:t>________ his daily routine.</a:t>
            </a:r>
          </a:p>
        </p:txBody>
      </p:sp>
      <p:graphicFrame>
        <p:nvGraphicFramePr>
          <p:cNvPr id="3" name="Table 2"/>
          <p:cNvGraphicFramePr>
            <a:graphicFrameLocks noGrp="1"/>
          </p:cNvGraphicFramePr>
          <p:nvPr>
            <p:extLst>
              <p:ext uri="{D42A27DB-BD31-4B8C-83A1-F6EECF244321}">
                <p14:modId xmlns:p14="http://schemas.microsoft.com/office/powerpoint/2010/main" val="2111749112"/>
              </p:ext>
            </p:extLst>
          </p:nvPr>
        </p:nvGraphicFramePr>
        <p:xfrm>
          <a:off x="473529" y="2057400"/>
          <a:ext cx="12496800" cy="1158240"/>
        </p:xfrm>
        <a:graphic>
          <a:graphicData uri="http://schemas.openxmlformats.org/drawingml/2006/table">
            <a:tbl>
              <a:tblPr firstRow="1" bandRow="1">
                <a:tableStyleId>{5940675A-B579-460E-94D1-54222C63F5DA}</a:tableStyleId>
              </a:tblPr>
              <a:tblGrid>
                <a:gridCol w="2499360"/>
                <a:gridCol w="2499360"/>
                <a:gridCol w="2499360"/>
                <a:gridCol w="2499360"/>
                <a:gridCol w="2499360"/>
              </a:tblGrid>
              <a:tr h="370840">
                <a:tc>
                  <a:txBody>
                    <a:bodyPr/>
                    <a:lstStyle/>
                    <a:p>
                      <a:r>
                        <a:rPr lang="en-US" sz="3200" b="1" dirty="0" smtClean="0">
                          <a:latin typeface="Book Antiqua" pitchFamily="18" charset="0"/>
                        </a:rPr>
                        <a:t>maintain</a:t>
                      </a:r>
                      <a:endParaRPr lang="en-US" sz="3200" b="1" dirty="0">
                        <a:latin typeface="Book Antiqua" pitchFamily="18" charset="0"/>
                      </a:endParaRPr>
                    </a:p>
                  </a:txBody>
                  <a:tcPr/>
                </a:tc>
                <a:tc>
                  <a:txBody>
                    <a:bodyPr/>
                    <a:lstStyle/>
                    <a:p>
                      <a:r>
                        <a:rPr lang="en-US" sz="3200" b="1" dirty="0" smtClean="0">
                          <a:latin typeface="Book Antiqua" pitchFamily="18" charset="0"/>
                        </a:rPr>
                        <a:t>go</a:t>
                      </a:r>
                      <a:endParaRPr lang="en-US" sz="3200" b="1" dirty="0">
                        <a:latin typeface="Book Antiqua" pitchFamily="18" charset="0"/>
                      </a:endParaRPr>
                    </a:p>
                  </a:txBody>
                  <a:tcPr/>
                </a:tc>
                <a:tc>
                  <a:txBody>
                    <a:bodyPr/>
                    <a:lstStyle/>
                    <a:p>
                      <a:r>
                        <a:rPr lang="en-US" sz="3200" b="1" dirty="0" smtClean="0">
                          <a:latin typeface="Book Antiqua" pitchFamily="18" charset="0"/>
                        </a:rPr>
                        <a:t>get up</a:t>
                      </a:r>
                      <a:endParaRPr lang="en-US" sz="3200" b="1" dirty="0">
                        <a:latin typeface="Book Antiqua" pitchFamily="18" charset="0"/>
                      </a:endParaRPr>
                    </a:p>
                  </a:txBody>
                  <a:tcPr/>
                </a:tc>
                <a:tc>
                  <a:txBody>
                    <a:bodyPr/>
                    <a:lstStyle/>
                    <a:p>
                      <a:r>
                        <a:rPr lang="en-US" sz="3200" b="1" dirty="0" smtClean="0">
                          <a:latin typeface="Book Antiqua" pitchFamily="18" charset="0"/>
                        </a:rPr>
                        <a:t>read</a:t>
                      </a:r>
                      <a:endParaRPr lang="en-US" sz="3200" b="1" dirty="0">
                        <a:latin typeface="Book Antiqua" pitchFamily="18" charset="0"/>
                      </a:endParaRPr>
                    </a:p>
                  </a:txBody>
                  <a:tcPr/>
                </a:tc>
                <a:tc>
                  <a:txBody>
                    <a:bodyPr/>
                    <a:lstStyle/>
                    <a:p>
                      <a:r>
                        <a:rPr lang="en-US" sz="3200" b="1" dirty="0" smtClean="0">
                          <a:latin typeface="Book Antiqua" pitchFamily="18" charset="0"/>
                        </a:rPr>
                        <a:t>take</a:t>
                      </a:r>
                      <a:endParaRPr lang="en-US" sz="3200" b="1" dirty="0">
                        <a:latin typeface="Book Antiqua" pitchFamily="18" charset="0"/>
                      </a:endParaRPr>
                    </a:p>
                  </a:txBody>
                  <a:tcPr/>
                </a:tc>
              </a:tr>
              <a:tr h="370840">
                <a:tc>
                  <a:txBody>
                    <a:bodyPr/>
                    <a:lstStyle/>
                    <a:p>
                      <a:r>
                        <a:rPr lang="en-US" sz="3200" b="1" dirty="0" smtClean="0">
                          <a:latin typeface="Book Antiqua" pitchFamily="18" charset="0"/>
                        </a:rPr>
                        <a:t>play</a:t>
                      </a:r>
                      <a:endParaRPr lang="en-US" sz="3200" b="1" dirty="0">
                        <a:latin typeface="Book Antiqua" pitchFamily="18" charset="0"/>
                      </a:endParaRPr>
                    </a:p>
                  </a:txBody>
                  <a:tcP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en-US" sz="3200" b="1" dirty="0" smtClean="0">
                          <a:latin typeface="Book Antiqua" pitchFamily="18" charset="0"/>
                        </a:rPr>
                        <a:t>visit</a:t>
                      </a:r>
                      <a:endParaRPr lang="en-US" sz="3200" b="1" dirty="0">
                        <a:latin typeface="Book Antiqua" pitchFamily="18" charset="0"/>
                      </a:endParaRPr>
                    </a:p>
                  </a:txBody>
                  <a:tcPr/>
                </a:tc>
                <a:tc>
                  <a:txBody>
                    <a:bodyPr/>
                    <a:lstStyle/>
                    <a:p>
                      <a:r>
                        <a:rPr lang="en-US" sz="3200" b="1" dirty="0" smtClean="0">
                          <a:latin typeface="Book Antiqua" pitchFamily="18" charset="0"/>
                        </a:rPr>
                        <a:t>walk</a:t>
                      </a:r>
                      <a:endParaRPr lang="en-US" sz="3200" b="1" dirty="0">
                        <a:latin typeface="Book Antiqua" pitchFamily="18" charset="0"/>
                      </a:endParaRPr>
                    </a:p>
                  </a:txBody>
                  <a:tcPr/>
                </a:tc>
                <a:tc>
                  <a:txBody>
                    <a:bodyPr/>
                    <a:lstStyle/>
                    <a:p>
                      <a:r>
                        <a:rPr lang="en-US" sz="3200" b="1" dirty="0" smtClean="0">
                          <a:latin typeface="Book Antiqua" pitchFamily="18" charset="0"/>
                        </a:rPr>
                        <a:t>say</a:t>
                      </a:r>
                      <a:endParaRPr lang="en-US" sz="3200" b="1" dirty="0">
                        <a:latin typeface="Book Antiqua" pitchFamily="18" charset="0"/>
                      </a:endParaRPr>
                    </a:p>
                  </a:txBody>
                  <a:tcPr/>
                </a:tc>
                <a:tc>
                  <a:txBody>
                    <a:bodyPr/>
                    <a:lstStyle/>
                    <a:p>
                      <a:r>
                        <a:rPr lang="en-US" sz="3200" b="1" dirty="0" smtClean="0">
                          <a:latin typeface="Book Antiqua" pitchFamily="18" charset="0"/>
                        </a:rPr>
                        <a:t>make</a:t>
                      </a:r>
                      <a:endParaRPr lang="en-US" sz="3200" b="1" dirty="0">
                        <a:latin typeface="Book Antiqua" pitchFamily="18" charset="0"/>
                      </a:endParaRPr>
                    </a:p>
                  </a:txBody>
                  <a:tcPr/>
                </a:tc>
              </a:tr>
            </a:tbl>
          </a:graphicData>
        </a:graphic>
      </p:graphicFrame>
      <p:sp>
        <p:nvSpPr>
          <p:cNvPr id="4" name="TextBox 3"/>
          <p:cNvSpPr txBox="1"/>
          <p:nvPr/>
        </p:nvSpPr>
        <p:spPr>
          <a:xfrm>
            <a:off x="457200" y="1219200"/>
            <a:ext cx="12496800" cy="685800"/>
          </a:xfrm>
          <a:prstGeom prst="rect">
            <a:avLst/>
          </a:prstGeom>
          <a:noFill/>
        </p:spPr>
        <p:txBody>
          <a:bodyPr wrap="square" rtlCol="0">
            <a:prstTxWarp prst="textPlain">
              <a:avLst/>
            </a:prstTxWarp>
            <a:spAutoFit/>
          </a:bodyPr>
          <a:lstStyle/>
          <a:p>
            <a:r>
              <a:rPr lang="en-US" b="1" dirty="0" smtClean="0">
                <a:latin typeface="Book Antiqua" pitchFamily="18" charset="0"/>
              </a:rPr>
              <a:t>Fill in blank with the right form of verb  from the box below.</a:t>
            </a:r>
            <a:endParaRPr lang="en-US" b="1" dirty="0">
              <a:latin typeface="Book Antiqua" pitchFamily="18" charset="0"/>
            </a:endParaRPr>
          </a:p>
        </p:txBody>
      </p:sp>
      <p:sp>
        <p:nvSpPr>
          <p:cNvPr id="5" name="Oval 4"/>
          <p:cNvSpPr/>
          <p:nvPr/>
        </p:nvSpPr>
        <p:spPr>
          <a:xfrm>
            <a:off x="3048000" y="228600"/>
            <a:ext cx="7924800" cy="838200"/>
          </a:xfrm>
          <a:prstGeom prst="ellipse">
            <a:avLst/>
          </a:prstGeom>
          <a:ln>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4400" b="1" dirty="0" smtClean="0">
                <a:latin typeface="Book Antiqua" pitchFamily="18" charset="0"/>
              </a:rPr>
              <a:t>Activities</a:t>
            </a:r>
            <a:endParaRPr lang="en-US" sz="4400" b="1" dirty="0">
              <a:latin typeface="Book Antiqua" pitchFamily="18" charset="0"/>
            </a:endParaRPr>
          </a:p>
        </p:txBody>
      </p:sp>
    </p:spTree>
    <p:extLst>
      <p:ext uri="{BB962C8B-B14F-4D97-AF65-F5344CB8AC3E}">
        <p14:creationId xmlns:p14="http://schemas.microsoft.com/office/powerpoint/2010/main" val="275853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42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25685" y="414300"/>
            <a:ext cx="6747415" cy="3643604"/>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9600" y="414300"/>
            <a:ext cx="5410200" cy="3643604"/>
          </a:xfrm>
          <a:prstGeom prst="rect">
            <a:avLst/>
          </a:prstGeom>
          <a:ln>
            <a:solidFill>
              <a:schemeClr val="tx1"/>
            </a:solidFill>
          </a:ln>
        </p:spPr>
      </p:pic>
      <p:sp>
        <p:nvSpPr>
          <p:cNvPr id="5" name="TextBox 4"/>
          <p:cNvSpPr txBox="1"/>
          <p:nvPr/>
        </p:nvSpPr>
        <p:spPr>
          <a:xfrm>
            <a:off x="609600" y="4343400"/>
            <a:ext cx="5410200" cy="830997"/>
          </a:xfrm>
          <a:prstGeom prst="rect">
            <a:avLst/>
          </a:prstGeom>
          <a:noFill/>
        </p:spPr>
        <p:txBody>
          <a:bodyPr wrap="square" rtlCol="0">
            <a:prstTxWarp prst="textPlain">
              <a:avLst/>
            </a:prstTxWarp>
            <a:spAutoFit/>
          </a:bodyPr>
          <a:lstStyle/>
          <a:p>
            <a:r>
              <a:rPr lang="en-US" b="1" dirty="0" smtClean="0">
                <a:latin typeface="Book Antiqua" pitchFamily="18" charset="0"/>
              </a:rPr>
              <a:t>By this time I have finished 30 kilograms of breakfast.</a:t>
            </a:r>
            <a:endParaRPr lang="en-US" b="1" dirty="0">
              <a:latin typeface="Book Antiqua" pitchFamily="18" charset="0"/>
            </a:endParaRPr>
          </a:p>
        </p:txBody>
      </p:sp>
      <p:sp>
        <p:nvSpPr>
          <p:cNvPr id="6" name="TextBox 5"/>
          <p:cNvSpPr txBox="1"/>
          <p:nvPr/>
        </p:nvSpPr>
        <p:spPr>
          <a:xfrm>
            <a:off x="6625685" y="4343400"/>
            <a:ext cx="6747415" cy="461665"/>
          </a:xfrm>
          <a:prstGeom prst="rect">
            <a:avLst/>
          </a:prstGeom>
          <a:noFill/>
        </p:spPr>
        <p:txBody>
          <a:bodyPr wrap="square" rtlCol="0">
            <a:prstTxWarp prst="textPlain">
              <a:avLst/>
            </a:prstTxWarp>
            <a:spAutoFit/>
          </a:bodyPr>
          <a:lstStyle/>
          <a:p>
            <a:r>
              <a:rPr lang="en-US" b="1" dirty="0" smtClean="0">
                <a:latin typeface="Book Antiqua" pitchFamily="18" charset="0"/>
              </a:rPr>
              <a:t>He has completed </a:t>
            </a:r>
            <a:r>
              <a:rPr lang="en-US" b="1" dirty="0">
                <a:latin typeface="Book Antiqua" pitchFamily="18" charset="0"/>
              </a:rPr>
              <a:t>5</a:t>
            </a:r>
            <a:r>
              <a:rPr lang="en-US" b="1" dirty="0" smtClean="0">
                <a:latin typeface="Book Antiqua" pitchFamily="18" charset="0"/>
              </a:rPr>
              <a:t> miles at a stretch.</a:t>
            </a:r>
            <a:endParaRPr lang="en-US" b="1" dirty="0">
              <a:latin typeface="Book Antiqua" pitchFamily="18" charset="0"/>
            </a:endParaRPr>
          </a:p>
        </p:txBody>
      </p:sp>
      <p:sp>
        <p:nvSpPr>
          <p:cNvPr id="7" name="Oval 6"/>
          <p:cNvSpPr/>
          <p:nvPr/>
        </p:nvSpPr>
        <p:spPr>
          <a:xfrm>
            <a:off x="3048000" y="4166019"/>
            <a:ext cx="914400" cy="7043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130142" y="4163787"/>
            <a:ext cx="762000" cy="7533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038600" y="4084373"/>
            <a:ext cx="1524000" cy="816433"/>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864929" y="4100703"/>
            <a:ext cx="1981200" cy="914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7200" y="6553200"/>
            <a:ext cx="12649200" cy="609600"/>
          </a:xfrm>
          <a:prstGeom prst="rect">
            <a:avLst/>
          </a:prstGeom>
          <a:noFill/>
        </p:spPr>
        <p:txBody>
          <a:bodyPr wrap="square" rtlCol="0">
            <a:prstTxWarp prst="textPlain">
              <a:avLst/>
            </a:prstTxWarp>
            <a:spAutoFit/>
          </a:bodyPr>
          <a:lstStyle/>
          <a:p>
            <a:r>
              <a:rPr lang="en-US" b="1" dirty="0" smtClean="0">
                <a:latin typeface="Book Antiqua" pitchFamily="18" charset="0"/>
              </a:rPr>
              <a:t>V</a:t>
            </a:r>
            <a:r>
              <a:rPr lang="en-US" sz="3200" b="1" baseline="-25000" dirty="0" smtClean="0">
                <a:latin typeface="Book Antiqua" pitchFamily="18" charset="0"/>
              </a:rPr>
              <a:t>3</a:t>
            </a:r>
            <a:r>
              <a:rPr lang="en-US" b="1" baseline="-25000" dirty="0" smtClean="0">
                <a:latin typeface="Book Antiqua" pitchFamily="18" charset="0"/>
              </a:rPr>
              <a:t> </a:t>
            </a:r>
            <a:r>
              <a:rPr lang="en-US" b="1" dirty="0">
                <a:latin typeface="Book Antiqua" pitchFamily="18" charset="0"/>
              </a:rPr>
              <a:t>(</a:t>
            </a:r>
            <a:r>
              <a:rPr lang="en-US" b="1" dirty="0" smtClean="0">
                <a:latin typeface="Book Antiqua" pitchFamily="18" charset="0"/>
              </a:rPr>
              <a:t>Verb past participle) is used after have &amp; has in present tense.</a:t>
            </a:r>
            <a:endParaRPr lang="en-US" b="1" baseline="-25000" dirty="0">
              <a:latin typeface="Book Antiqua" pitchFamily="18" charset="0"/>
            </a:endParaRPr>
          </a:p>
        </p:txBody>
      </p:sp>
      <p:cxnSp>
        <p:nvCxnSpPr>
          <p:cNvPr id="13" name="Straight Arrow Connector 12"/>
          <p:cNvCxnSpPr/>
          <p:nvPr/>
        </p:nvCxnSpPr>
        <p:spPr>
          <a:xfrm>
            <a:off x="4953000" y="4917136"/>
            <a:ext cx="1447800" cy="874064"/>
          </a:xfrm>
          <a:prstGeom prst="straightConnector1">
            <a:avLst/>
          </a:prstGeom>
          <a:ln>
            <a:solidFill>
              <a:srgbClr val="00B0F0"/>
            </a:solidFill>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H="1">
            <a:off x="6400800" y="4917136"/>
            <a:ext cx="1898694" cy="874064"/>
          </a:xfrm>
          <a:prstGeom prst="straightConnector1">
            <a:avLst/>
          </a:prstGeom>
          <a:ln>
            <a:solidFill>
              <a:srgbClr val="00B0F0"/>
            </a:solidFill>
            <a:tailEnd type="arrow"/>
          </a:ln>
        </p:spPr>
        <p:style>
          <a:lnRef idx="2">
            <a:schemeClr val="dk1"/>
          </a:lnRef>
          <a:fillRef idx="0">
            <a:schemeClr val="dk1"/>
          </a:fillRef>
          <a:effectRef idx="1">
            <a:schemeClr val="dk1"/>
          </a:effectRef>
          <a:fontRef idx="minor">
            <a:schemeClr val="tx1"/>
          </a:fontRef>
        </p:style>
      </p:cxnSp>
      <p:sp>
        <p:nvSpPr>
          <p:cNvPr id="18" name="Oval 17"/>
          <p:cNvSpPr/>
          <p:nvPr/>
        </p:nvSpPr>
        <p:spPr>
          <a:xfrm>
            <a:off x="6019800" y="5283411"/>
            <a:ext cx="914400" cy="9144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rtlCol="0" anchor="ctr"/>
          <a:lstStyle/>
          <a:p>
            <a:pPr algn="ctr"/>
            <a:r>
              <a:rPr lang="en-US" b="1" dirty="0" smtClean="0">
                <a:latin typeface="Book Antiqua" pitchFamily="18" charset="0"/>
              </a:rPr>
              <a:t>V</a:t>
            </a:r>
            <a:r>
              <a:rPr lang="en-US" sz="3600" b="1" baseline="-25000" dirty="0" smtClean="0">
                <a:latin typeface="Book Antiqua" pitchFamily="18" charset="0"/>
              </a:rPr>
              <a:t>3</a:t>
            </a:r>
            <a:endParaRPr lang="en-US" b="1" baseline="-25000" dirty="0">
              <a:latin typeface="Book Antiqua" pitchFamily="18" charset="0"/>
            </a:endParaRPr>
          </a:p>
        </p:txBody>
      </p:sp>
    </p:spTree>
    <p:extLst>
      <p:ext uri="{BB962C8B-B14F-4D97-AF65-F5344CB8AC3E}">
        <p14:creationId xmlns:p14="http://schemas.microsoft.com/office/powerpoint/2010/main" val="299006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26" presetClass="emph" presetSubtype="0" repeatCount="indefinite" fill="hold" grpId="1" nodeType="with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26" presetClass="emph" presetSubtype="0" repeatCount="indefinite" fill="hold" grpId="1" nodeType="withEffect">
                                  <p:stCondLst>
                                    <p:cond delay="0"/>
                                  </p:stCondLst>
                                  <p:childTnLst>
                                    <p:animEffect transition="out" filter="fade">
                                      <p:cBhvr>
                                        <p:cTn id="42" dur="500" tmFilter="0, 0; .2, .5; .8, .5; 1, 0"/>
                                        <p:tgtEl>
                                          <p:spTgt spid="8"/>
                                        </p:tgtEl>
                                      </p:cBhvr>
                                    </p:animEffect>
                                    <p:animScale>
                                      <p:cBhvr>
                                        <p:cTn id="43" dur="250" autoRev="1" fill="hold"/>
                                        <p:tgtEl>
                                          <p:spTgt spid="8"/>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par>
                                <p:cTn id="51" presetID="26" presetClass="emph" presetSubtype="0" repeatCount="indefinite" fill="hold" grpId="1" nodeType="withEffect">
                                  <p:stCondLst>
                                    <p:cond delay="0"/>
                                  </p:stCondLst>
                                  <p:childTnLst>
                                    <p:animEffect transition="out" filter="fade">
                                      <p:cBhvr>
                                        <p:cTn id="52" dur="500" tmFilter="0, 0; .2, .5; .8, .5; 1, 0"/>
                                        <p:tgtEl>
                                          <p:spTgt spid="9"/>
                                        </p:tgtEl>
                                      </p:cBhvr>
                                    </p:animEffect>
                                    <p:animScale>
                                      <p:cBhvr>
                                        <p:cTn id="53" dur="250" autoRev="1" fill="hold"/>
                                        <p:tgtEl>
                                          <p:spTgt spid="9"/>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par>
                                <p:cTn id="61" presetID="26" presetClass="emph" presetSubtype="0" repeatCount="indefinite" fill="hold" grpId="1" nodeType="withEffect">
                                  <p:stCondLst>
                                    <p:cond delay="0"/>
                                  </p:stCondLst>
                                  <p:childTnLst>
                                    <p:animEffect transition="out" filter="fade">
                                      <p:cBhvr>
                                        <p:cTn id="62" dur="500" tmFilter="0, 0; .2, .5; .8, .5; 1, 0"/>
                                        <p:tgtEl>
                                          <p:spTgt spid="10"/>
                                        </p:tgtEl>
                                      </p:cBhvr>
                                    </p:animEffect>
                                    <p:animScale>
                                      <p:cBhvr>
                                        <p:cTn id="63" dur="250" autoRev="1" fill="hold"/>
                                        <p:tgtEl>
                                          <p:spTgt spid="10"/>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left)">
                                      <p:cBhvr>
                                        <p:cTn id="68" dur="500"/>
                                        <p:tgtEl>
                                          <p:spTgt spid="13"/>
                                        </p:tgtEl>
                                      </p:cBhvr>
                                    </p:animEffect>
                                  </p:childTnLst>
                                </p:cTn>
                              </p:par>
                              <p:par>
                                <p:cTn id="69" presetID="22" presetClass="entr" presetSubtype="2"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right)">
                                      <p:cBhvr>
                                        <p:cTn id="71" dur="500"/>
                                        <p:tgtEl>
                                          <p:spTgt spid="15"/>
                                        </p:tgtEl>
                                      </p:cBhvr>
                                    </p:animEffect>
                                  </p:childTnLst>
                                </p:cTn>
                              </p:par>
                            </p:childTnLst>
                          </p:cTn>
                        </p:par>
                        <p:par>
                          <p:cTn id="72" fill="hold">
                            <p:stCondLst>
                              <p:cond delay="500"/>
                            </p:stCondLst>
                            <p:childTnLst>
                              <p:par>
                                <p:cTn id="73" presetID="53" presetClass="entr" presetSubtype="16"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7" grpId="1" animBg="1"/>
      <p:bldP spid="8" grpId="0" animBg="1"/>
      <p:bldP spid="8" grpId="1" animBg="1"/>
      <p:bldP spid="9" grpId="0" animBg="1"/>
      <p:bldP spid="9" grpId="1" animBg="1"/>
      <p:bldP spid="10" grpId="0" animBg="1"/>
      <p:bldP spid="10" grpId="1" animBg="1"/>
      <p:bldP spid="11"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10886" y="7010400"/>
            <a:ext cx="13716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p:cNvSpPr txBox="1"/>
          <p:nvPr/>
        </p:nvSpPr>
        <p:spPr>
          <a:xfrm>
            <a:off x="10886" y="685800"/>
            <a:ext cx="4876800" cy="10668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He did a good job and </a:t>
            </a:r>
          </a:p>
          <a:p>
            <a:r>
              <a:rPr lang="en-US" b="1" dirty="0" smtClean="0">
                <a:solidFill>
                  <a:schemeClr val="bg1"/>
                </a:solidFill>
                <a:latin typeface="Book Antiqua" pitchFamily="18" charset="0"/>
              </a:rPr>
              <a:t>he  had  got  the award.</a:t>
            </a:r>
            <a:endParaRPr lang="en-US" b="1" dirty="0">
              <a:solidFill>
                <a:schemeClr val="bg1"/>
              </a:solidFill>
              <a:latin typeface="Book Antiqua" pitchFamily="18" charset="0"/>
            </a:endParaRPr>
          </a:p>
        </p:txBody>
      </p:sp>
      <p:sp>
        <p:nvSpPr>
          <p:cNvPr id="4" name="Oval 3"/>
          <p:cNvSpPr/>
          <p:nvPr/>
        </p:nvSpPr>
        <p:spPr>
          <a:xfrm>
            <a:off x="609600" y="1140767"/>
            <a:ext cx="1094013" cy="7043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605639" y="1157096"/>
            <a:ext cx="914400" cy="70436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7329" y="7086600"/>
            <a:ext cx="13106400" cy="6096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V</a:t>
            </a:r>
            <a:r>
              <a:rPr lang="en-US" sz="3200" b="1" baseline="-25000" dirty="0" smtClean="0">
                <a:solidFill>
                  <a:schemeClr val="bg1"/>
                </a:solidFill>
                <a:latin typeface="Book Antiqua" pitchFamily="18" charset="0"/>
              </a:rPr>
              <a:t>3</a:t>
            </a:r>
            <a:r>
              <a:rPr lang="en-US" b="1" baseline="-25000" dirty="0" smtClean="0">
                <a:solidFill>
                  <a:schemeClr val="bg1"/>
                </a:solidFill>
                <a:latin typeface="Book Antiqua" pitchFamily="18" charset="0"/>
              </a:rPr>
              <a:t> </a:t>
            </a:r>
            <a:r>
              <a:rPr lang="en-US" b="1" dirty="0">
                <a:solidFill>
                  <a:schemeClr val="bg1"/>
                </a:solidFill>
                <a:latin typeface="Book Antiqua" pitchFamily="18" charset="0"/>
              </a:rPr>
              <a:t>(</a:t>
            </a:r>
            <a:r>
              <a:rPr lang="en-US" b="1" dirty="0" smtClean="0">
                <a:solidFill>
                  <a:schemeClr val="bg1"/>
                </a:solidFill>
                <a:latin typeface="Book Antiqua" pitchFamily="18" charset="0"/>
              </a:rPr>
              <a:t>Verb past participle) is used after had in past perfect tense.</a:t>
            </a:r>
            <a:endParaRPr lang="en-US" b="1" baseline="-25000" dirty="0">
              <a:solidFill>
                <a:schemeClr val="bg1"/>
              </a:solidFill>
              <a:latin typeface="Book Antiqua" pitchFamily="18" charset="0"/>
            </a:endParaRPr>
          </a:p>
        </p:txBody>
      </p:sp>
      <p:grpSp>
        <p:nvGrpSpPr>
          <p:cNvPr id="9" name="Group 8"/>
          <p:cNvGrpSpPr/>
          <p:nvPr/>
        </p:nvGrpSpPr>
        <p:grpSpPr>
          <a:xfrm>
            <a:off x="576943" y="2286000"/>
            <a:ext cx="12496800" cy="3548742"/>
            <a:chOff x="576943" y="2286000"/>
            <a:chExt cx="12496800" cy="3548742"/>
          </a:xfrm>
        </p:grpSpPr>
        <p:sp>
          <p:nvSpPr>
            <p:cNvPr id="2" name="Oval 1"/>
            <p:cNvSpPr/>
            <p:nvPr/>
          </p:nvSpPr>
          <p:spPr>
            <a:xfrm>
              <a:off x="576943" y="2286000"/>
              <a:ext cx="12496800" cy="3548742"/>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4800" b="1" dirty="0">
                <a:latin typeface="Book Antiqua" pitchFamily="18" charset="0"/>
              </a:endParaRPr>
            </a:p>
          </p:txBody>
        </p:sp>
        <p:sp>
          <p:nvSpPr>
            <p:cNvPr id="8" name="TextBox 7"/>
            <p:cNvSpPr txBox="1"/>
            <p:nvPr/>
          </p:nvSpPr>
          <p:spPr>
            <a:xfrm>
              <a:off x="2422072" y="3352800"/>
              <a:ext cx="9056914" cy="1721393"/>
            </a:xfrm>
            <a:prstGeom prst="rect">
              <a:avLst/>
            </a:prstGeom>
            <a:noFill/>
          </p:spPr>
          <p:txBody>
            <a:bodyPr wrap="square" rtlCol="0">
              <a:prstTxWarp prst="textPlain">
                <a:avLst/>
              </a:prstTxWarp>
              <a:spAutoFit/>
            </a:bodyPr>
            <a:lstStyle/>
            <a:p>
              <a:pPr algn="just"/>
              <a:r>
                <a:rPr lang="en-US" b="1" dirty="0">
                  <a:latin typeface="Book Antiqua" pitchFamily="18" charset="0"/>
                </a:rPr>
                <a:t>Remember,</a:t>
              </a:r>
            </a:p>
            <a:p>
              <a:pPr algn="just"/>
              <a:r>
                <a:rPr lang="en-US" b="1" dirty="0">
                  <a:latin typeface="Book Antiqua" pitchFamily="18" charset="0"/>
                </a:rPr>
                <a:t>You have to use ‘had’ </a:t>
              </a:r>
              <a:r>
                <a:rPr lang="en-US" b="1" dirty="0" smtClean="0">
                  <a:latin typeface="Book Antiqua" pitchFamily="18" charset="0"/>
                </a:rPr>
                <a:t>after </a:t>
              </a:r>
              <a:r>
                <a:rPr lang="en-US" b="1" dirty="0">
                  <a:latin typeface="Book Antiqua" pitchFamily="18" charset="0"/>
                </a:rPr>
                <a:t>a past indefinite tense.</a:t>
              </a:r>
            </a:p>
            <a:p>
              <a:pPr algn="just"/>
              <a:endParaRPr lang="en-US" dirty="0"/>
            </a:p>
          </p:txBody>
        </p:sp>
      </p:grpSp>
    </p:spTree>
    <p:extLst>
      <p:ext uri="{BB962C8B-B14F-4D97-AF65-F5344CB8AC3E}">
        <p14:creationId xmlns:p14="http://schemas.microsoft.com/office/powerpoint/2010/main" val="215916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26" presetClass="emph" presetSubtype="0" repeatCount="indefinite" fill="hold" grpId="1" nodeType="with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righ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animBg="1"/>
      <p:bldP spid="4" grpId="1" animBg="1"/>
      <p:bldP spid="5" grpId="0" animBg="1"/>
      <p:bldP spid="5" grpId="1"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3716000" cy="7772400"/>
          </a:xfrm>
          <a:prstGeom prst="rect">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p:cNvSpPr txBox="1"/>
          <p:nvPr/>
        </p:nvSpPr>
        <p:spPr>
          <a:xfrm>
            <a:off x="715737" y="3810000"/>
            <a:ext cx="12521291" cy="2133600"/>
          </a:xfrm>
          <a:prstGeom prst="rect">
            <a:avLst/>
          </a:prstGeom>
          <a:noFill/>
        </p:spPr>
        <p:txBody>
          <a:bodyPr wrap="square" rtlCol="0">
            <a:prstTxWarp prst="textPlain">
              <a:avLst/>
            </a:prstTxWarp>
            <a:spAutoFit/>
          </a:bodyPr>
          <a:lstStyle/>
          <a:p>
            <a:pPr algn="just"/>
            <a:r>
              <a:rPr lang="en-US" sz="3200" b="1" dirty="0" smtClean="0">
                <a:latin typeface="Book Antiqua" pitchFamily="18" charset="0"/>
              </a:rPr>
              <a:t>“Have you ever (a)________ the wave of the sea?” “No, I (b)</a:t>
            </a:r>
            <a:r>
              <a:rPr lang="en-US" sz="3200" b="1" dirty="0">
                <a:latin typeface="Book Antiqua" pitchFamily="18" charset="0"/>
              </a:rPr>
              <a:t> </a:t>
            </a:r>
            <a:r>
              <a:rPr lang="en-US" sz="3200" b="1" dirty="0" smtClean="0">
                <a:latin typeface="Book Antiqua" pitchFamily="18" charset="0"/>
              </a:rPr>
              <a:t>________ never seen the wave but my brother (c)</a:t>
            </a:r>
            <a:r>
              <a:rPr lang="en-US" sz="3200" dirty="0"/>
              <a:t> </a:t>
            </a:r>
            <a:r>
              <a:rPr lang="en-US" sz="3200" dirty="0" smtClean="0"/>
              <a:t>________ </a:t>
            </a:r>
            <a:r>
              <a:rPr lang="en-US" sz="3200" b="1" dirty="0" smtClean="0">
                <a:latin typeface="Book Antiqua" pitchFamily="18" charset="0"/>
              </a:rPr>
              <a:t>many waves. Already I (d) ________ the spring. I told you that I (e) ________ a waterfall last year which (f) ________ a nice view.</a:t>
            </a:r>
            <a:endParaRPr lang="en-US" sz="3200" b="1" dirty="0">
              <a:latin typeface="Book Antiqua" pitchFamily="18" charset="0"/>
            </a:endParaRPr>
          </a:p>
        </p:txBody>
      </p:sp>
      <p:sp>
        <p:nvSpPr>
          <p:cNvPr id="4" name="TextBox 3"/>
          <p:cNvSpPr txBox="1"/>
          <p:nvPr/>
        </p:nvSpPr>
        <p:spPr>
          <a:xfrm>
            <a:off x="582386" y="1905000"/>
            <a:ext cx="12654643" cy="968361"/>
          </a:xfrm>
          <a:prstGeom prst="rect">
            <a:avLst/>
          </a:prstGeom>
          <a:noFill/>
        </p:spPr>
        <p:txBody>
          <a:bodyPr wrap="square" rtlCol="0">
            <a:prstTxWarp prst="textPlain">
              <a:avLst/>
            </a:prstTxWarp>
            <a:spAutoFit/>
          </a:bodyPr>
          <a:lstStyle/>
          <a:p>
            <a:pPr algn="just"/>
            <a:r>
              <a:rPr lang="en-US" sz="2800" b="1" dirty="0" smtClean="0">
                <a:latin typeface="Book Antiqua" pitchFamily="18" charset="0"/>
              </a:rPr>
              <a:t>Fill in the blank with have, has and had with V</a:t>
            </a:r>
            <a:r>
              <a:rPr lang="en-US" sz="4400" b="1" baseline="-25000" dirty="0" smtClean="0">
                <a:latin typeface="Book Antiqua" pitchFamily="18" charset="0"/>
              </a:rPr>
              <a:t>3 </a:t>
            </a:r>
            <a:r>
              <a:rPr lang="en-US" sz="2800" b="1" dirty="0" smtClean="0">
                <a:latin typeface="Book Antiqua" pitchFamily="18" charset="0"/>
              </a:rPr>
              <a:t>of </a:t>
            </a:r>
            <a:r>
              <a:rPr lang="en-US" sz="2800" b="1" dirty="0">
                <a:latin typeface="Book Antiqua" pitchFamily="18" charset="0"/>
              </a:rPr>
              <a:t>the following </a:t>
            </a:r>
            <a:endParaRPr lang="en-US" sz="2800" b="1" dirty="0" smtClean="0">
              <a:latin typeface="Book Antiqua" pitchFamily="18" charset="0"/>
            </a:endParaRPr>
          </a:p>
          <a:p>
            <a:pPr algn="just"/>
            <a:r>
              <a:rPr lang="en-US" sz="2800" b="1" dirty="0" smtClean="0">
                <a:latin typeface="Book Antiqua" pitchFamily="18" charset="0"/>
              </a:rPr>
              <a:t>verbs </a:t>
            </a:r>
            <a:r>
              <a:rPr lang="en-US" sz="2800" b="1" dirty="0">
                <a:latin typeface="Book Antiqua" pitchFamily="18" charset="0"/>
              </a:rPr>
              <a:t>in the box </a:t>
            </a:r>
            <a:r>
              <a:rPr lang="en-US" sz="2800" b="1" dirty="0" smtClean="0">
                <a:latin typeface="Book Antiqua" pitchFamily="18" charset="0"/>
              </a:rPr>
              <a:t>below. You may have to use a verb more than once.</a:t>
            </a:r>
            <a:endParaRPr lang="en-US" sz="2800" b="1" baseline="-25000" dirty="0">
              <a:latin typeface="Book Antiqua"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14126464"/>
              </p:ext>
            </p:extLst>
          </p:nvPr>
        </p:nvGraphicFramePr>
        <p:xfrm>
          <a:off x="732065" y="3048000"/>
          <a:ext cx="12504964" cy="579120"/>
        </p:xfrm>
        <a:graphic>
          <a:graphicData uri="http://schemas.openxmlformats.org/drawingml/2006/table">
            <a:tbl>
              <a:tblPr firstRow="1" bandRow="1">
                <a:tableStyleId>{5940675A-B579-460E-94D1-54222C63F5DA}</a:tableStyleId>
              </a:tblPr>
              <a:tblGrid>
                <a:gridCol w="3126241"/>
                <a:gridCol w="3126241"/>
                <a:gridCol w="3126241"/>
                <a:gridCol w="3126241"/>
              </a:tblGrid>
              <a:tr h="370840">
                <a:tc>
                  <a:txBody>
                    <a:bodyPr/>
                    <a:lstStyle/>
                    <a:p>
                      <a:pPr algn="ctr"/>
                      <a:r>
                        <a:rPr lang="en-US" sz="3200" b="1" dirty="0" smtClean="0">
                          <a:latin typeface="Book Antiqua" pitchFamily="18" charset="0"/>
                        </a:rPr>
                        <a:t>represent</a:t>
                      </a:r>
                      <a:endParaRPr lang="en-US" sz="3200" b="1" dirty="0">
                        <a:latin typeface="Book Antiqua" pitchFamily="18" charset="0"/>
                      </a:endParaRPr>
                    </a:p>
                  </a:txBody>
                  <a:tcPr/>
                </a:tc>
                <a:tc>
                  <a:txBody>
                    <a:bodyPr/>
                    <a:lstStyle/>
                    <a:p>
                      <a:pPr algn="ctr"/>
                      <a:r>
                        <a:rPr lang="en-US" sz="3200" b="1" dirty="0" smtClean="0">
                          <a:latin typeface="Book Antiqua" pitchFamily="18" charset="0"/>
                        </a:rPr>
                        <a:t>enjoy</a:t>
                      </a:r>
                      <a:endParaRPr lang="en-US" sz="3200" b="1" dirty="0">
                        <a:latin typeface="Book Antiqua" pitchFamily="18" charset="0"/>
                      </a:endParaRPr>
                    </a:p>
                  </a:txBody>
                  <a:tcPr/>
                </a:tc>
                <a:tc>
                  <a:txBody>
                    <a:bodyPr/>
                    <a:lstStyle/>
                    <a:p>
                      <a:pPr algn="ctr"/>
                      <a:r>
                        <a:rPr lang="en-US" sz="3200" b="1" dirty="0" smtClean="0">
                          <a:latin typeface="Book Antiqua" pitchFamily="18" charset="0"/>
                        </a:rPr>
                        <a:t>see</a:t>
                      </a:r>
                      <a:endParaRPr lang="en-US" sz="3200" b="1" dirty="0">
                        <a:latin typeface="Book Antiqua" pitchFamily="18" charset="0"/>
                      </a:endParaRPr>
                    </a:p>
                  </a:txBody>
                  <a:tcPr/>
                </a:tc>
                <a:tc>
                  <a:txBody>
                    <a:bodyPr/>
                    <a:lstStyle/>
                    <a:p>
                      <a:pPr algn="ctr"/>
                      <a:r>
                        <a:rPr lang="en-US" sz="3200" b="1" dirty="0" smtClean="0">
                          <a:latin typeface="Book Antiqua" pitchFamily="18" charset="0"/>
                        </a:rPr>
                        <a:t>visit</a:t>
                      </a:r>
                      <a:endParaRPr lang="en-US" sz="3200" b="1" dirty="0">
                        <a:latin typeface="Book Antiqua" pitchFamily="18" charset="0"/>
                      </a:endParaRPr>
                    </a:p>
                  </a:txBody>
                  <a:tcPr/>
                </a:tc>
              </a:tr>
            </a:tbl>
          </a:graphicData>
        </a:graphic>
      </p:graphicFrame>
      <p:sp>
        <p:nvSpPr>
          <p:cNvPr id="9" name="TextBox 8"/>
          <p:cNvSpPr txBox="1"/>
          <p:nvPr/>
        </p:nvSpPr>
        <p:spPr>
          <a:xfrm>
            <a:off x="582385" y="457200"/>
            <a:ext cx="12654643" cy="1371600"/>
          </a:xfrm>
          <a:prstGeom prst="rect">
            <a:avLst/>
          </a:prstGeom>
          <a:noFill/>
        </p:spPr>
        <p:txBody>
          <a:bodyPr wrap="square" rtlCol="0">
            <a:prstTxWarp prst="textPlain">
              <a:avLst/>
            </a:prstTxWarp>
            <a:spAutoFit/>
          </a:bodyPr>
          <a:lstStyle/>
          <a:p>
            <a:r>
              <a:rPr lang="en-US" b="1" dirty="0" smtClean="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Book Antiqua" pitchFamily="18" charset="0"/>
              </a:rPr>
              <a:t>If there is just, already, recently, yet, ever, lately </a:t>
            </a:r>
          </a:p>
          <a:p>
            <a:r>
              <a:rPr lang="en-US"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Book Antiqua" pitchFamily="18" charset="0"/>
              </a:rPr>
              <a:t>i</a:t>
            </a:r>
            <a:r>
              <a:rPr lang="en-US" b="1" dirty="0" smtClean="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Book Antiqua" pitchFamily="18" charset="0"/>
              </a:rPr>
              <a:t>n a sentence, it will be a present perfect tense.</a:t>
            </a:r>
            <a:endParaRPr lang="en-US"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Book Antiqua" pitchFamily="18" charset="0"/>
            </a:endParaRPr>
          </a:p>
        </p:txBody>
      </p:sp>
      <p:sp>
        <p:nvSpPr>
          <p:cNvPr id="2" name="TextBox 1"/>
          <p:cNvSpPr txBox="1"/>
          <p:nvPr/>
        </p:nvSpPr>
        <p:spPr>
          <a:xfrm>
            <a:off x="715737" y="6172200"/>
            <a:ext cx="12390663" cy="1219200"/>
          </a:xfrm>
          <a:prstGeom prst="rect">
            <a:avLst/>
          </a:prstGeom>
          <a:noFill/>
        </p:spPr>
        <p:txBody>
          <a:bodyPr wrap="square" rtlCol="0">
            <a:prstTxWarp prst="textPlain">
              <a:avLst/>
            </a:prstTxWarp>
            <a:spAutoFit/>
          </a:bodyPr>
          <a:lstStyle/>
          <a:p>
            <a:r>
              <a:rPr lang="en-US" b="1" dirty="0" smtClean="0">
                <a:ln w="18000">
                  <a:solidFill>
                    <a:schemeClr val="tx1"/>
                  </a:solidFill>
                  <a:prstDash val="solid"/>
                  <a:miter lim="800000"/>
                </a:ln>
                <a:effectLst>
                  <a:outerShdw blurRad="25500" dist="23000" dir="7020000" algn="tl">
                    <a:srgbClr val="000000">
                      <a:alpha val="50000"/>
                    </a:srgbClr>
                  </a:outerShdw>
                </a:effectLst>
                <a:latin typeface="Book Antiqua" pitchFamily="18" charset="0"/>
              </a:rPr>
              <a:t>Answer: (a) seen, (b) have, (c) has visited, (d) </a:t>
            </a:r>
          </a:p>
          <a:p>
            <a:r>
              <a:rPr lang="en-US" b="1" dirty="0" smtClean="0">
                <a:ln w="18000">
                  <a:solidFill>
                    <a:schemeClr val="tx1"/>
                  </a:solidFill>
                  <a:prstDash val="solid"/>
                  <a:miter lim="800000"/>
                </a:ln>
                <a:effectLst>
                  <a:outerShdw blurRad="25500" dist="23000" dir="7020000" algn="tl">
                    <a:srgbClr val="000000">
                      <a:alpha val="50000"/>
                    </a:srgbClr>
                  </a:outerShdw>
                </a:effectLst>
                <a:latin typeface="Book Antiqua" pitchFamily="18" charset="0"/>
              </a:rPr>
              <a:t>have seen (e) had enjoyed (f) had represented</a:t>
            </a:r>
            <a:endParaRPr lang="en-US" b="1" dirty="0">
              <a:ln w="18000">
                <a:solidFill>
                  <a:schemeClr val="tx1"/>
                </a:solidFill>
                <a:prstDash val="solid"/>
                <a:miter lim="800000"/>
              </a:ln>
              <a:effectLst>
                <a:outerShdw blurRad="25500" dist="23000" dir="7020000" algn="tl">
                  <a:srgbClr val="000000">
                    <a:alpha val="50000"/>
                  </a:srgbClr>
                </a:outerShdw>
              </a:effectLst>
              <a:latin typeface="Book Antiqua" pitchFamily="18" charset="0"/>
            </a:endParaRPr>
          </a:p>
        </p:txBody>
      </p:sp>
    </p:spTree>
    <p:extLst>
      <p:ext uri="{BB962C8B-B14F-4D97-AF65-F5344CB8AC3E}">
        <p14:creationId xmlns:p14="http://schemas.microsoft.com/office/powerpoint/2010/main" val="353434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p:bldP spid="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1676400"/>
            <a:ext cx="7543800" cy="461665"/>
          </a:xfrm>
          <a:prstGeom prst="rect">
            <a:avLst/>
          </a:prstGeom>
          <a:noFill/>
        </p:spPr>
        <p:txBody>
          <a:bodyPr wrap="square" rtlCol="0">
            <a:prstTxWarp prst="textPlain">
              <a:avLst/>
            </a:prstTxWarp>
            <a:spAutoFit/>
          </a:bodyPr>
          <a:lstStyle/>
          <a:p>
            <a:r>
              <a:rPr lang="en-US" b="1" dirty="0" smtClean="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Book Antiqua" pitchFamily="18" charset="0"/>
              </a:rPr>
              <a:t>Don’t feel tension. Let me think a bit.</a:t>
            </a:r>
            <a:endParaRPr lang="en-US"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Book Antiqua" pitchFamily="18" charset="0"/>
            </a:endParaRPr>
          </a:p>
        </p:txBody>
      </p:sp>
      <p:sp>
        <p:nvSpPr>
          <p:cNvPr id="3" name="TextBox 2"/>
          <p:cNvSpPr txBox="1"/>
          <p:nvPr/>
        </p:nvSpPr>
        <p:spPr>
          <a:xfrm>
            <a:off x="228600" y="3352800"/>
            <a:ext cx="7543800" cy="1066800"/>
          </a:xfrm>
          <a:prstGeom prst="rect">
            <a:avLst/>
          </a:prstGeom>
          <a:noFill/>
        </p:spPr>
        <p:txBody>
          <a:bodyPr wrap="square" rtlCol="0">
            <a:prstTxWarp prst="textPlain">
              <a:avLst/>
            </a:prstTxWarp>
            <a:spAutoFit/>
          </a:bodyPr>
          <a:lstStyle/>
          <a:p>
            <a:pPr algn="ctr"/>
            <a:r>
              <a:rPr lang="en-US" b="1" dirty="0" smtClean="0">
                <a:solidFill>
                  <a:srgbClr val="002060"/>
                </a:solidFill>
                <a:latin typeface="Book Antiqua" pitchFamily="18" charset="0"/>
              </a:rPr>
              <a:t>Imperative sentence never takes any </a:t>
            </a:r>
          </a:p>
          <a:p>
            <a:pPr algn="ctr"/>
            <a:r>
              <a:rPr lang="en-US" b="1" dirty="0" smtClean="0">
                <a:solidFill>
                  <a:srgbClr val="002060"/>
                </a:solidFill>
                <a:latin typeface="Book Antiqua" pitchFamily="18" charset="0"/>
              </a:rPr>
              <a:t>tense without present indefinite tense.</a:t>
            </a:r>
            <a:endParaRPr lang="en-US" b="1" dirty="0">
              <a:solidFill>
                <a:srgbClr val="002060"/>
              </a:solidFill>
              <a:latin typeface="Book Antiqua" pitchFamily="18" charset="0"/>
            </a:endParaRPr>
          </a:p>
        </p:txBody>
      </p:sp>
    </p:spTree>
    <p:extLst>
      <p:ext uri="{BB962C8B-B14F-4D97-AF65-F5344CB8AC3E}">
        <p14:creationId xmlns:p14="http://schemas.microsoft.com/office/powerpoint/2010/main" val="410945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42000">
              <a:srgbClr val="000040"/>
            </a:gs>
            <a:gs pos="85000">
              <a:srgbClr val="400040"/>
            </a:gs>
            <a:gs pos="96000">
              <a:srgbClr val="8F0040"/>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762000" y="3733800"/>
            <a:ext cx="12268200" cy="6858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Fill in the blank with right form of verbs of your own.</a:t>
            </a:r>
            <a:endParaRPr lang="en-US" b="1" dirty="0">
              <a:solidFill>
                <a:schemeClr val="bg1"/>
              </a:solidFill>
              <a:latin typeface="Book Antiqua" pitchFamily="18" charset="0"/>
            </a:endParaRPr>
          </a:p>
        </p:txBody>
      </p:sp>
      <p:sp>
        <p:nvSpPr>
          <p:cNvPr id="3" name="TextBox 2"/>
          <p:cNvSpPr txBox="1"/>
          <p:nvPr/>
        </p:nvSpPr>
        <p:spPr>
          <a:xfrm>
            <a:off x="571500" y="4648200"/>
            <a:ext cx="12649200" cy="2209800"/>
          </a:xfrm>
          <a:prstGeom prst="rect">
            <a:avLst/>
          </a:prstGeom>
          <a:noFill/>
        </p:spPr>
        <p:txBody>
          <a:bodyPr wrap="square" rtlCol="0">
            <a:prstTxWarp prst="textPlain">
              <a:avLst/>
            </a:prstTxWarp>
            <a:spAutoFit/>
          </a:bodyPr>
          <a:lstStyle/>
          <a:p>
            <a:pPr algn="just"/>
            <a:r>
              <a:rPr lang="en-US" b="1" dirty="0" smtClean="0">
                <a:solidFill>
                  <a:schemeClr val="bg1"/>
                </a:solidFill>
                <a:latin typeface="Book Antiqua" pitchFamily="18" charset="0"/>
              </a:rPr>
              <a:t>(a)______ up from sleep early in the morning and (b)</a:t>
            </a:r>
            <a:r>
              <a:rPr lang="en-US" b="1" dirty="0">
                <a:solidFill>
                  <a:schemeClr val="bg1"/>
                </a:solidFill>
                <a:latin typeface="Book Antiqua" pitchFamily="18" charset="0"/>
              </a:rPr>
              <a:t> </a:t>
            </a:r>
            <a:r>
              <a:rPr lang="en-US" b="1" dirty="0" smtClean="0">
                <a:solidFill>
                  <a:schemeClr val="bg1"/>
                </a:solidFill>
                <a:latin typeface="Book Antiqua" pitchFamily="18" charset="0"/>
              </a:rPr>
              <a:t>______ your morning prayer. Then (c)</a:t>
            </a:r>
            <a:r>
              <a:rPr lang="en-US" b="1" dirty="0">
                <a:solidFill>
                  <a:schemeClr val="bg1"/>
                </a:solidFill>
                <a:latin typeface="Book Antiqua" pitchFamily="18" charset="0"/>
              </a:rPr>
              <a:t> </a:t>
            </a:r>
            <a:r>
              <a:rPr lang="en-US" b="1" dirty="0" smtClean="0">
                <a:solidFill>
                  <a:schemeClr val="bg1"/>
                </a:solidFill>
                <a:latin typeface="Book Antiqua" pitchFamily="18" charset="0"/>
              </a:rPr>
              <a:t>______ a walk in the fresh air for a while. (d)</a:t>
            </a:r>
            <a:r>
              <a:rPr lang="en-US" b="1" dirty="0">
                <a:solidFill>
                  <a:schemeClr val="bg1"/>
                </a:solidFill>
                <a:latin typeface="Book Antiqua" pitchFamily="18" charset="0"/>
              </a:rPr>
              <a:t> ______</a:t>
            </a:r>
            <a:r>
              <a:rPr lang="en-US" b="1" dirty="0" smtClean="0">
                <a:solidFill>
                  <a:schemeClr val="bg1"/>
                </a:solidFill>
                <a:latin typeface="Book Antiqua" pitchFamily="18" charset="0"/>
              </a:rPr>
              <a:t> back home and (e)______ a light breakfast. (f)______ to your reading room to complete your home work. (g)</a:t>
            </a:r>
            <a:r>
              <a:rPr lang="en-US" b="1" dirty="0">
                <a:solidFill>
                  <a:schemeClr val="bg1"/>
                </a:solidFill>
                <a:latin typeface="Book Antiqua" pitchFamily="18" charset="0"/>
              </a:rPr>
              <a:t> </a:t>
            </a:r>
            <a:r>
              <a:rPr lang="en-US" b="1" dirty="0" smtClean="0">
                <a:solidFill>
                  <a:schemeClr val="bg1"/>
                </a:solidFill>
                <a:latin typeface="Book Antiqua" pitchFamily="18" charset="0"/>
              </a:rPr>
              <a:t>______ your teachers. Don’t (h)</a:t>
            </a:r>
            <a:r>
              <a:rPr lang="en-US" b="1" dirty="0">
                <a:solidFill>
                  <a:schemeClr val="bg1"/>
                </a:solidFill>
                <a:latin typeface="Book Antiqua" pitchFamily="18" charset="0"/>
              </a:rPr>
              <a:t> </a:t>
            </a:r>
            <a:r>
              <a:rPr lang="en-US" b="1" dirty="0" smtClean="0">
                <a:solidFill>
                  <a:schemeClr val="bg1"/>
                </a:solidFill>
                <a:latin typeface="Book Antiqua" pitchFamily="18" charset="0"/>
              </a:rPr>
              <a:t>______ with your friends. Let them (i)</a:t>
            </a:r>
            <a:r>
              <a:rPr lang="en-US" b="1" dirty="0">
                <a:solidFill>
                  <a:schemeClr val="bg1"/>
                </a:solidFill>
                <a:latin typeface="Book Antiqua" pitchFamily="18" charset="0"/>
              </a:rPr>
              <a:t> </a:t>
            </a:r>
            <a:r>
              <a:rPr lang="en-US" b="1" dirty="0" smtClean="0">
                <a:solidFill>
                  <a:schemeClr val="bg1"/>
                </a:solidFill>
                <a:latin typeface="Book Antiqua" pitchFamily="18" charset="0"/>
              </a:rPr>
              <a:t>______ by you. Never (j) ______ ill of others.</a:t>
            </a:r>
            <a:endParaRPr lang="en-US" b="1" dirty="0">
              <a:solidFill>
                <a:schemeClr val="bg1"/>
              </a:solidFill>
              <a:latin typeface="Book Antiqua"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8000" contrast="-4000"/>
                    </a14:imgEffect>
                  </a14:imgLayer>
                </a14:imgProps>
              </a:ext>
              <a:ext uri="{28A0092B-C50C-407E-A947-70E740481C1C}">
                <a14:useLocalDpi xmlns:a14="http://schemas.microsoft.com/office/drawing/2010/main"/>
              </a:ext>
            </a:extLst>
          </a:blip>
          <a:stretch>
            <a:fillRect/>
          </a:stretch>
        </p:blipFill>
        <p:spPr>
          <a:xfrm>
            <a:off x="4755356" y="381000"/>
            <a:ext cx="4281487" cy="3206983"/>
          </a:xfrm>
          <a:prstGeom prst="rect">
            <a:avLst/>
          </a:prstGeom>
          <a:ln>
            <a:solidFill>
              <a:schemeClr val="tx1"/>
            </a:solidFill>
          </a:ln>
        </p:spPr>
      </p:pic>
    </p:spTree>
    <p:extLst>
      <p:ext uri="{BB962C8B-B14F-4D97-AF65-F5344CB8AC3E}">
        <p14:creationId xmlns:p14="http://schemas.microsoft.com/office/powerpoint/2010/main" val="311833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3D4A8"/>
            </a:gs>
            <a:gs pos="25000">
              <a:srgbClr val="21D6E0"/>
            </a:gs>
            <a:gs pos="60000">
              <a:schemeClr val="accent5">
                <a:lumMod val="60000"/>
                <a:lumOff val="40000"/>
              </a:schemeClr>
            </a:gs>
            <a:gs pos="79600">
              <a:srgbClr val="002060"/>
            </a:gs>
            <a:gs pos="100000">
              <a:schemeClr val="tx1"/>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729342" y="342899"/>
            <a:ext cx="8382000" cy="762000"/>
          </a:xfrm>
          <a:prstGeom prst="rect">
            <a:avLst/>
          </a:prstGeom>
          <a:noFill/>
        </p:spPr>
        <p:txBody>
          <a:bodyPr wrap="square" rtlCol="0">
            <a:prstTxWarp prst="textPlain">
              <a:avLst/>
            </a:prstTxWarp>
            <a:spAutoFit/>
          </a:bodyPr>
          <a:lstStyle/>
          <a:p>
            <a:r>
              <a:rPr lang="en-US" b="1" dirty="0" smtClean="0">
                <a:latin typeface="Book Antiqua" pitchFamily="18" charset="0"/>
              </a:rPr>
              <a:t>I saw a bird flying in the sky.</a:t>
            </a:r>
            <a:endParaRPr lang="en-US" b="1" dirty="0">
              <a:latin typeface="Book Antiqua" pitchFamily="18" charset="0"/>
            </a:endParaRPr>
          </a:p>
        </p:txBody>
      </p:sp>
      <p:sp>
        <p:nvSpPr>
          <p:cNvPr id="4" name="TextBox 3"/>
          <p:cNvSpPr txBox="1"/>
          <p:nvPr/>
        </p:nvSpPr>
        <p:spPr>
          <a:xfrm>
            <a:off x="3048000" y="1981199"/>
            <a:ext cx="9906000" cy="609600"/>
          </a:xfrm>
          <a:prstGeom prst="rect">
            <a:avLst/>
          </a:prstGeom>
          <a:noFill/>
        </p:spPr>
        <p:txBody>
          <a:bodyPr wrap="square" rtlCol="0">
            <a:prstTxWarp prst="textPlain">
              <a:avLst/>
            </a:prstTxWarp>
            <a:spAutoFit/>
          </a:bodyPr>
          <a:lstStyle/>
          <a:p>
            <a:r>
              <a:rPr lang="en-US" b="1" dirty="0" smtClean="0">
                <a:latin typeface="Book Antiqua" pitchFamily="18" charset="0"/>
              </a:rPr>
              <a:t>No one should like to eat an ice-cream.</a:t>
            </a:r>
            <a:endParaRPr lang="en-US" b="1" dirty="0">
              <a:latin typeface="Book Antiqua" pitchFamily="18" charset="0"/>
            </a:endParaRPr>
          </a:p>
        </p:txBody>
      </p:sp>
      <p:sp>
        <p:nvSpPr>
          <p:cNvPr id="5" name="TextBox 4"/>
          <p:cNvSpPr txBox="1"/>
          <p:nvPr/>
        </p:nvSpPr>
        <p:spPr>
          <a:xfrm>
            <a:off x="702128" y="4321627"/>
            <a:ext cx="7739743" cy="762000"/>
          </a:xfrm>
          <a:prstGeom prst="rect">
            <a:avLst/>
          </a:prstGeom>
          <a:noFill/>
        </p:spPr>
        <p:txBody>
          <a:bodyPr wrap="square" rtlCol="0">
            <a:prstTxWarp prst="textPlain">
              <a:avLst/>
            </a:prstTxWarp>
            <a:spAutoFit/>
          </a:bodyPr>
          <a:lstStyle/>
          <a:p>
            <a:r>
              <a:rPr lang="en-US" b="1" dirty="0" smtClean="0">
                <a:latin typeface="Book Antiqua" pitchFamily="18" charset="0"/>
              </a:rPr>
              <a:t>He got me written the letter.</a:t>
            </a:r>
            <a:endParaRPr lang="en-US" b="1" dirty="0">
              <a:latin typeface="Book Antiqua" pitchFamily="18"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72600" y="-685800"/>
            <a:ext cx="3347154" cy="2824162"/>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l="17269" t="18650" r="14710" b="12288"/>
          <a:stretch/>
        </p:blipFill>
        <p:spPr>
          <a:xfrm>
            <a:off x="8915400" y="2926498"/>
            <a:ext cx="3505200" cy="2746716"/>
          </a:xfrm>
          <a:prstGeom prst="rect">
            <a:avLst/>
          </a:prstGeom>
          <a:ln>
            <a:solidFill>
              <a:schemeClr val="tx1"/>
            </a:solidFill>
          </a:ln>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201" y="921042"/>
            <a:ext cx="2484799" cy="3502800"/>
          </a:xfrm>
          <a:prstGeom prst="rect">
            <a:avLst/>
          </a:prstGeom>
        </p:spPr>
      </p:pic>
      <p:sp>
        <p:nvSpPr>
          <p:cNvPr id="9" name="Multiply 8"/>
          <p:cNvSpPr/>
          <p:nvPr/>
        </p:nvSpPr>
        <p:spPr>
          <a:xfrm>
            <a:off x="81643" y="244928"/>
            <a:ext cx="3352800" cy="4359728"/>
          </a:xfrm>
          <a:prstGeom prst="mathMultiply">
            <a:avLst>
              <a:gd name="adj1" fmla="val 1037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1000" y="6019800"/>
            <a:ext cx="12954000" cy="1219200"/>
          </a:xfrm>
          <a:prstGeom prst="rect">
            <a:avLst/>
          </a:prstGeom>
          <a:noFill/>
        </p:spPr>
        <p:txBody>
          <a:bodyPr wrap="square" rtlCol="0">
            <a:prstTxWarp prst="textPlain">
              <a:avLst/>
            </a:prstTxWarp>
            <a:spAutoFit/>
          </a:bodyPr>
          <a:lstStyle/>
          <a:p>
            <a:pPr algn="just"/>
            <a:r>
              <a:rPr lang="en-US" b="1" dirty="0" smtClean="0">
                <a:solidFill>
                  <a:schemeClr val="bg1"/>
                </a:solidFill>
                <a:latin typeface="Book Antiqua" pitchFamily="18" charset="0"/>
              </a:rPr>
              <a:t>If there are two verbs in  a simple sentence, next one is changed  by </a:t>
            </a:r>
          </a:p>
          <a:p>
            <a:pPr algn="just"/>
            <a:r>
              <a:rPr lang="en-US" b="1" dirty="0" smtClean="0">
                <a:solidFill>
                  <a:schemeClr val="bg1"/>
                </a:solidFill>
                <a:latin typeface="Book Antiqua" pitchFamily="18" charset="0"/>
              </a:rPr>
              <a:t>adding ‘</a:t>
            </a:r>
            <a:r>
              <a:rPr lang="en-US" b="1" dirty="0" err="1" smtClean="0">
                <a:solidFill>
                  <a:schemeClr val="bg1"/>
                </a:solidFill>
                <a:latin typeface="Book Antiqua" pitchFamily="18" charset="0"/>
              </a:rPr>
              <a:t>ing</a:t>
            </a:r>
            <a:r>
              <a:rPr lang="en-US" b="1" dirty="0" smtClean="0">
                <a:solidFill>
                  <a:schemeClr val="bg1"/>
                </a:solidFill>
                <a:latin typeface="Book Antiqua" pitchFamily="18" charset="0"/>
              </a:rPr>
              <a:t>’ writing ‘to’ before the verb or making it a past participle.</a:t>
            </a:r>
            <a:endParaRPr lang="en-US" b="1" dirty="0">
              <a:solidFill>
                <a:schemeClr val="bg1"/>
              </a:solidFill>
              <a:latin typeface="Book Antiqua" pitchFamily="18" charset="0"/>
            </a:endParaRPr>
          </a:p>
        </p:txBody>
      </p:sp>
      <p:sp>
        <p:nvSpPr>
          <p:cNvPr id="11" name="Rounded Rectangle 10"/>
          <p:cNvSpPr/>
          <p:nvPr/>
        </p:nvSpPr>
        <p:spPr>
          <a:xfrm>
            <a:off x="4117522" y="244927"/>
            <a:ext cx="1869620" cy="859971"/>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001000" y="1982805"/>
            <a:ext cx="1600200" cy="704362"/>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630387" y="4267200"/>
            <a:ext cx="2133600" cy="807779"/>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161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1"/>
                                        </p:tgtEl>
                                      </p:cBhvr>
                                    </p:animEffect>
                                    <p:animScale>
                                      <p:cBhvr>
                                        <p:cTn id="48" dur="250" autoRev="1" fill="hold"/>
                                        <p:tgtEl>
                                          <p:spTgt spid="11"/>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26" presetClass="emph" presetSubtype="0" repeatCount="indefinite" fill="hold" grpId="1" nodeType="withEffect">
                                  <p:stCondLst>
                                    <p:cond delay="0"/>
                                  </p:stCondLst>
                                  <p:childTnLst>
                                    <p:animEffect transition="out" filter="fade">
                                      <p:cBhvr>
                                        <p:cTn id="57" dur="500" tmFilter="0, 0; .2, .5; .8, .5; 1, 0"/>
                                        <p:tgtEl>
                                          <p:spTgt spid="12"/>
                                        </p:tgtEl>
                                      </p:cBhvr>
                                    </p:animEffect>
                                    <p:animScale>
                                      <p:cBhvr>
                                        <p:cTn id="58" dur="250" autoRev="1" fill="hold"/>
                                        <p:tgtEl>
                                          <p:spTgt spid="12"/>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par>
                                <p:cTn id="66" presetID="26" presetClass="emph" presetSubtype="0" repeatCount="indefinite" fill="hold" grpId="1" nodeType="withEffect">
                                  <p:stCondLst>
                                    <p:cond delay="0"/>
                                  </p:stCondLst>
                                  <p:childTnLst>
                                    <p:animEffect transition="out" filter="fade">
                                      <p:cBhvr>
                                        <p:cTn id="67" dur="500" tmFilter="0, 0; .2, .5; .8, .5; 1, 0"/>
                                        <p:tgtEl>
                                          <p:spTgt spid="13"/>
                                        </p:tgtEl>
                                      </p:cBhvr>
                                    </p:animEffect>
                                    <p:animScale>
                                      <p:cBhvr>
                                        <p:cTn id="68" dur="250" autoRev="1" fill="hold"/>
                                        <p:tgtEl>
                                          <p:spTgt spid="13"/>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animBg="1"/>
      <p:bldP spid="10" grpId="0"/>
      <p:bldP spid="11" grpId="0" animBg="1"/>
      <p:bldP spid="11" grpId="1" animBg="1"/>
      <p:bldP spid="12" grpId="0" animBg="1"/>
      <p:bldP spid="12"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76200"/>
            <a:ext cx="13716000" cy="7848600"/>
          </a:xfrm>
          <a:prstGeom prst="rect">
            <a:avLst/>
          </a:prstGeom>
          <a:ln>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Book Antiqua" pitchFamily="18" charset="0"/>
            </a:endParaRPr>
          </a:p>
        </p:txBody>
      </p:sp>
      <p:sp>
        <p:nvSpPr>
          <p:cNvPr id="2" name="TextBox 1"/>
          <p:cNvSpPr txBox="1"/>
          <p:nvPr/>
        </p:nvSpPr>
        <p:spPr>
          <a:xfrm>
            <a:off x="457200" y="381000"/>
            <a:ext cx="12725400" cy="609600"/>
          </a:xfrm>
          <a:prstGeom prst="rect">
            <a:avLst/>
          </a:prstGeom>
          <a:noFill/>
        </p:spPr>
        <p:txBody>
          <a:bodyPr wrap="square" rtlCol="0">
            <a:prstTxWarp prst="textPlain">
              <a:avLst/>
            </a:prstTxWarp>
            <a:spAutoFit/>
          </a:bodyPr>
          <a:lstStyle/>
          <a:p>
            <a:r>
              <a:rPr lang="en-US" b="1" dirty="0" smtClean="0">
                <a:latin typeface="Book Antiqua" pitchFamily="18" charset="0"/>
              </a:rPr>
              <a:t>Fill in the blank with the right form of verbs given in the box.</a:t>
            </a:r>
            <a:endParaRPr lang="en-US" b="1" dirty="0">
              <a:latin typeface="Book Antiqua" pitchFamily="18" charset="0"/>
            </a:endParaRPr>
          </a:p>
        </p:txBody>
      </p:sp>
      <p:sp>
        <p:nvSpPr>
          <p:cNvPr id="3" name="TextBox 2"/>
          <p:cNvSpPr txBox="1"/>
          <p:nvPr/>
        </p:nvSpPr>
        <p:spPr>
          <a:xfrm>
            <a:off x="609600" y="2362200"/>
            <a:ext cx="12344400" cy="2308324"/>
          </a:xfrm>
          <a:prstGeom prst="rect">
            <a:avLst/>
          </a:prstGeom>
          <a:noFill/>
        </p:spPr>
        <p:txBody>
          <a:bodyPr wrap="square" rtlCol="0">
            <a:spAutoFit/>
          </a:bodyPr>
          <a:lstStyle/>
          <a:p>
            <a:pPr algn="just"/>
            <a:r>
              <a:rPr lang="en-US" sz="3600" b="1" dirty="0" smtClean="0">
                <a:latin typeface="Book Antiqua" pitchFamily="18" charset="0"/>
              </a:rPr>
              <a:t>We see the horse (a)_______. The man likes to (b)</a:t>
            </a:r>
            <a:r>
              <a:rPr lang="en-US" sz="3600" b="1" dirty="0">
                <a:latin typeface="Book Antiqua" pitchFamily="18" charset="0"/>
              </a:rPr>
              <a:t> </a:t>
            </a:r>
            <a:r>
              <a:rPr lang="en-US" sz="3600" b="1" dirty="0" smtClean="0">
                <a:latin typeface="Book Antiqua" pitchFamily="18" charset="0"/>
              </a:rPr>
              <a:t>________ the horse. He made the horse well  (c) _______. Everyone likes to (d)</a:t>
            </a:r>
            <a:r>
              <a:rPr lang="en-US" sz="3600" b="1" dirty="0">
                <a:latin typeface="Book Antiqua" pitchFamily="18" charset="0"/>
              </a:rPr>
              <a:t> </a:t>
            </a:r>
            <a:r>
              <a:rPr lang="en-US" sz="3600" b="1" dirty="0" smtClean="0">
                <a:latin typeface="Book Antiqua" pitchFamily="18" charset="0"/>
              </a:rPr>
              <a:t>______ horse race. People used horse (e) _____ a long distance in ancient times.</a:t>
            </a:r>
            <a:endParaRPr lang="en-US" sz="3600" b="1" dirty="0">
              <a:latin typeface="Book Antiqua"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32071639"/>
              </p:ext>
            </p:extLst>
          </p:nvPr>
        </p:nvGraphicFramePr>
        <p:xfrm>
          <a:off x="685801" y="1524000"/>
          <a:ext cx="12192000" cy="579120"/>
        </p:xfrm>
        <a:graphic>
          <a:graphicData uri="http://schemas.openxmlformats.org/drawingml/2006/table">
            <a:tbl>
              <a:tblPr firstRow="1" bandRow="1">
                <a:tableStyleId>{5940675A-B579-460E-94D1-54222C63F5DA}</a:tableStyleId>
              </a:tblPr>
              <a:tblGrid>
                <a:gridCol w="2438400"/>
                <a:gridCol w="2438400"/>
                <a:gridCol w="2438400"/>
                <a:gridCol w="2438400"/>
                <a:gridCol w="2438400"/>
              </a:tblGrid>
              <a:tr h="370840">
                <a:tc>
                  <a:txBody>
                    <a:bodyPr/>
                    <a:lstStyle/>
                    <a:p>
                      <a:pPr algn="ctr"/>
                      <a:r>
                        <a:rPr lang="en-US" sz="3200" b="1" dirty="0" smtClean="0">
                          <a:latin typeface="Book Antiqua" pitchFamily="18" charset="0"/>
                        </a:rPr>
                        <a:t>dress</a:t>
                      </a:r>
                      <a:endParaRPr lang="en-US" sz="3200" b="1" dirty="0">
                        <a:latin typeface="Book Antiqua" pitchFamily="18" charset="0"/>
                      </a:endParaRPr>
                    </a:p>
                  </a:txBody>
                  <a:tcPr/>
                </a:tc>
                <a:tc>
                  <a:txBody>
                    <a:bodyPr/>
                    <a:lstStyle/>
                    <a:p>
                      <a:pPr algn="ctr"/>
                      <a:r>
                        <a:rPr lang="en-US" sz="3200" b="1" dirty="0" smtClean="0">
                          <a:latin typeface="Book Antiqua" pitchFamily="18" charset="0"/>
                        </a:rPr>
                        <a:t>pass</a:t>
                      </a:r>
                      <a:endParaRPr lang="en-US" sz="3200" b="1" dirty="0">
                        <a:latin typeface="Book Antiqua" pitchFamily="18" charset="0"/>
                      </a:endParaRPr>
                    </a:p>
                  </a:txBody>
                  <a:tcPr/>
                </a:tc>
                <a:tc>
                  <a:txBody>
                    <a:bodyPr/>
                    <a:lstStyle/>
                    <a:p>
                      <a:pPr algn="ctr"/>
                      <a:r>
                        <a:rPr lang="en-US" sz="3200" b="1" dirty="0" smtClean="0">
                          <a:latin typeface="Book Antiqua" pitchFamily="18" charset="0"/>
                        </a:rPr>
                        <a:t>ride</a:t>
                      </a:r>
                      <a:endParaRPr lang="en-US" sz="3200" b="1" dirty="0">
                        <a:latin typeface="Book Antiqua" pitchFamily="18" charset="0"/>
                      </a:endParaRPr>
                    </a:p>
                  </a:txBody>
                  <a:tcPr/>
                </a:tc>
                <a:tc>
                  <a:txBody>
                    <a:bodyPr/>
                    <a:lstStyle/>
                    <a:p>
                      <a:pPr algn="ctr"/>
                      <a:r>
                        <a:rPr lang="en-US" sz="3200" b="1" dirty="0" smtClean="0">
                          <a:latin typeface="Book Antiqua" pitchFamily="18" charset="0"/>
                        </a:rPr>
                        <a:t>enjoy</a:t>
                      </a:r>
                      <a:endParaRPr lang="en-US" sz="3200" b="1" dirty="0">
                        <a:latin typeface="Book Antiqua" pitchFamily="18" charset="0"/>
                      </a:endParaRPr>
                    </a:p>
                  </a:txBody>
                  <a:tcPr/>
                </a:tc>
                <a:tc>
                  <a:txBody>
                    <a:bodyPr/>
                    <a:lstStyle/>
                    <a:p>
                      <a:pPr marL="0" marR="0" indent="0" algn="ctr" defTabSz="1227856" rtl="0" eaLnBrk="1" fontAlgn="auto" latinLnBrk="0" hangingPunct="1">
                        <a:lnSpc>
                          <a:spcPct val="100000"/>
                        </a:lnSpc>
                        <a:spcBef>
                          <a:spcPts val="0"/>
                        </a:spcBef>
                        <a:spcAft>
                          <a:spcPts val="0"/>
                        </a:spcAft>
                        <a:buClrTx/>
                        <a:buSzTx/>
                        <a:buFontTx/>
                        <a:buNone/>
                        <a:tabLst/>
                        <a:defRPr/>
                      </a:pPr>
                      <a:r>
                        <a:rPr lang="en-US" sz="3200" b="1" dirty="0" smtClean="0">
                          <a:latin typeface="Book Antiqua" pitchFamily="18" charset="0"/>
                        </a:rPr>
                        <a:t>run</a:t>
                      </a:r>
                      <a:endParaRPr lang="en-US" sz="3200" b="1" dirty="0">
                        <a:latin typeface="Book Antiqua" pitchFamily="18" charset="0"/>
                      </a:endParaRPr>
                    </a:p>
                  </a:txBody>
                  <a:tcPr/>
                </a:tc>
              </a:tr>
            </a:tbl>
          </a:graphicData>
        </a:graphic>
      </p:graphicFrame>
      <p:grpSp>
        <p:nvGrpSpPr>
          <p:cNvPr id="11" name="Group 10"/>
          <p:cNvGrpSpPr/>
          <p:nvPr/>
        </p:nvGrpSpPr>
        <p:grpSpPr>
          <a:xfrm>
            <a:off x="762000" y="6096000"/>
            <a:ext cx="12192000" cy="1219200"/>
            <a:chOff x="762000" y="6096000"/>
            <a:chExt cx="12192000" cy="1219200"/>
          </a:xfrm>
        </p:grpSpPr>
        <p:sp>
          <p:nvSpPr>
            <p:cNvPr id="8" name="TextBox 7"/>
            <p:cNvSpPr txBox="1"/>
            <p:nvPr/>
          </p:nvSpPr>
          <p:spPr>
            <a:xfrm>
              <a:off x="1066800" y="6400800"/>
              <a:ext cx="11582400" cy="609600"/>
            </a:xfrm>
            <a:prstGeom prst="rect">
              <a:avLst/>
            </a:prstGeom>
            <a:noFill/>
          </p:spPr>
          <p:txBody>
            <a:bodyPr wrap="square" rtlCol="0">
              <a:prstTxWarp prst="textPlain">
                <a:avLst/>
              </a:prstTxWarp>
              <a:spAutoFit/>
            </a:bodyPr>
            <a:lstStyle/>
            <a:p>
              <a:r>
                <a:rPr lang="en-US" b="1" dirty="0" smtClean="0">
                  <a:latin typeface="Book Antiqua" pitchFamily="18" charset="0"/>
                </a:rPr>
                <a:t>(a) running, (b) ride, (c) dressed, (d) enjoy, (e) passing</a:t>
              </a:r>
              <a:endParaRPr lang="en-US" b="1" dirty="0">
                <a:latin typeface="Book Antiqua" pitchFamily="18" charset="0"/>
              </a:endParaRPr>
            </a:p>
          </p:txBody>
        </p:sp>
        <p:sp>
          <p:nvSpPr>
            <p:cNvPr id="9" name="Rectangle 8"/>
            <p:cNvSpPr/>
            <p:nvPr/>
          </p:nvSpPr>
          <p:spPr>
            <a:xfrm>
              <a:off x="762000" y="6096000"/>
              <a:ext cx="12192000" cy="121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2133600" y="4800600"/>
            <a:ext cx="9448800" cy="1219200"/>
            <a:chOff x="2133600" y="4800600"/>
            <a:chExt cx="9448800" cy="1219200"/>
          </a:xfrm>
        </p:grpSpPr>
        <p:sp>
          <p:nvSpPr>
            <p:cNvPr id="7" name="Down Arrow Callout 6"/>
            <p:cNvSpPr/>
            <p:nvPr/>
          </p:nvSpPr>
          <p:spPr>
            <a:xfrm>
              <a:off x="2133600" y="4800600"/>
              <a:ext cx="9448800" cy="1219200"/>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Book Antiqua" pitchFamily="18" charset="0"/>
              </a:endParaRPr>
            </a:p>
          </p:txBody>
        </p:sp>
        <p:sp>
          <p:nvSpPr>
            <p:cNvPr id="6" name="TextBox 5"/>
            <p:cNvSpPr txBox="1"/>
            <p:nvPr/>
          </p:nvSpPr>
          <p:spPr>
            <a:xfrm>
              <a:off x="4648200" y="4876800"/>
              <a:ext cx="4953000" cy="685800"/>
            </a:xfrm>
            <a:prstGeom prst="rect">
              <a:avLst/>
            </a:prstGeom>
            <a:noFill/>
          </p:spPr>
          <p:txBody>
            <a:bodyPr wrap="square" rtlCol="0">
              <a:prstTxWarp prst="textPlain">
                <a:avLst/>
              </a:prstTxWarp>
              <a:spAutoFit/>
            </a:bodyPr>
            <a:lstStyle/>
            <a:p>
              <a:r>
                <a:rPr lang="en-US" b="1" dirty="0">
                  <a:latin typeface="Book Antiqua" pitchFamily="18" charset="0"/>
                </a:rPr>
                <a:t>Check your </a:t>
              </a:r>
              <a:r>
                <a:rPr lang="en-US" b="1" dirty="0" smtClean="0">
                  <a:latin typeface="Book Antiqua" pitchFamily="18" charset="0"/>
                </a:rPr>
                <a:t>answer</a:t>
              </a:r>
              <a:endParaRPr lang="en-US" dirty="0"/>
            </a:p>
          </p:txBody>
        </p:sp>
      </p:grpSp>
    </p:spTree>
    <p:extLst>
      <p:ext uri="{BB962C8B-B14F-4D97-AF65-F5344CB8AC3E}">
        <p14:creationId xmlns:p14="http://schemas.microsoft.com/office/powerpoint/2010/main" val="379512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21771" y="0"/>
            <a:ext cx="13716000" cy="7772400"/>
          </a:xfrm>
          <a:prstGeom prst="rect">
            <a:avLst/>
          </a:prstGeom>
          <a:blipFill>
            <a:blip r:embed="rId4">
              <a:extLst>
                <a:ext uri="{28A0092B-C50C-407E-A947-70E740481C1C}">
                  <a14:useLocalDpi xmlns:a14="http://schemas.microsoft.com/office/drawing/2010/main"/>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478971" y="5943600"/>
            <a:ext cx="12801600" cy="1524000"/>
          </a:xfrm>
          <a:prstGeom prst="rect">
            <a:avLst/>
          </a:prstGeom>
          <a:noFill/>
        </p:spPr>
        <p:txBody>
          <a:bodyPr wrap="square" rtlCol="0">
            <a:prstTxWarp prst="textPlain">
              <a:avLst/>
            </a:prstTxWarp>
            <a:spAutoFit/>
          </a:bodyPr>
          <a:lstStyle/>
          <a:p>
            <a:pPr algn="just"/>
            <a:r>
              <a:rPr lang="en-US" b="1" dirty="0" smtClean="0">
                <a:ln w="18000">
                  <a:solidFill>
                    <a:srgbClr val="002060"/>
                  </a:solidFill>
                  <a:prstDash val="solid"/>
                  <a:miter lim="800000"/>
                </a:ln>
                <a:solidFill>
                  <a:schemeClr val="tx2"/>
                </a:solidFill>
                <a:effectLst>
                  <a:outerShdw blurRad="25500" dist="23000" dir="7020000" algn="tl">
                    <a:srgbClr val="000000">
                      <a:alpha val="50000"/>
                    </a:srgbClr>
                  </a:outerShdw>
                </a:effectLst>
                <a:latin typeface="Book Antiqua" pitchFamily="18" charset="0"/>
              </a:rPr>
              <a:t>If there is for/since  long time/ two hours/three hours/four days/ five days</a:t>
            </a:r>
          </a:p>
          <a:p>
            <a:pPr algn="just"/>
            <a:r>
              <a:rPr lang="en-US" b="1" dirty="0" smtClean="0">
                <a:ln w="18000">
                  <a:solidFill>
                    <a:srgbClr val="002060"/>
                  </a:solidFill>
                  <a:prstDash val="solid"/>
                  <a:miter lim="800000"/>
                </a:ln>
                <a:solidFill>
                  <a:schemeClr val="tx2"/>
                </a:solidFill>
                <a:effectLst>
                  <a:outerShdw blurRad="25500" dist="23000" dir="7020000" algn="tl">
                    <a:srgbClr val="000000">
                      <a:alpha val="50000"/>
                    </a:srgbClr>
                  </a:outerShdw>
                </a:effectLst>
                <a:latin typeface="Book Antiqua" pitchFamily="18" charset="0"/>
              </a:rPr>
              <a:t>/a week and like this mentioning a series of time in a sentence, it would </a:t>
            </a:r>
          </a:p>
          <a:p>
            <a:pPr algn="just"/>
            <a:r>
              <a:rPr lang="en-US" b="1" dirty="0" smtClean="0">
                <a:ln w="18000">
                  <a:solidFill>
                    <a:srgbClr val="002060"/>
                  </a:solidFill>
                  <a:prstDash val="solid"/>
                  <a:miter lim="800000"/>
                </a:ln>
                <a:solidFill>
                  <a:schemeClr val="tx2"/>
                </a:solidFill>
                <a:effectLst>
                  <a:outerShdw blurRad="25500" dist="23000" dir="7020000" algn="tl">
                    <a:srgbClr val="000000">
                      <a:alpha val="50000"/>
                    </a:srgbClr>
                  </a:outerShdw>
                </a:effectLst>
                <a:latin typeface="Book Antiqua" pitchFamily="18" charset="0"/>
              </a:rPr>
              <a:t>be present/past perfect continuous tense according to the context. </a:t>
            </a:r>
            <a:endParaRPr lang="en-US" b="1" dirty="0">
              <a:ln w="18000">
                <a:solidFill>
                  <a:srgbClr val="002060"/>
                </a:solidFill>
                <a:prstDash val="solid"/>
                <a:miter lim="800000"/>
              </a:ln>
              <a:solidFill>
                <a:schemeClr val="tx2"/>
              </a:solidFill>
              <a:effectLst>
                <a:outerShdw blurRad="25500" dist="23000" dir="7020000" algn="tl">
                  <a:srgbClr val="000000">
                    <a:alpha val="50000"/>
                  </a:srgbClr>
                </a:outerShdw>
              </a:effectLst>
              <a:latin typeface="Book Antiqua" pitchFamily="18" charset="0"/>
            </a:endParaRPr>
          </a:p>
        </p:txBody>
      </p:sp>
      <p:sp>
        <p:nvSpPr>
          <p:cNvPr id="5" name="Rounded Rectangle 4"/>
          <p:cNvSpPr/>
          <p:nvPr/>
        </p:nvSpPr>
        <p:spPr>
          <a:xfrm>
            <a:off x="990600" y="1488132"/>
            <a:ext cx="4038600" cy="65858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7" name="TextBox 6"/>
          <p:cNvSpPr txBox="1"/>
          <p:nvPr/>
        </p:nvSpPr>
        <p:spPr>
          <a:xfrm>
            <a:off x="8648700" y="772885"/>
            <a:ext cx="4267200" cy="1251859"/>
          </a:xfrm>
          <a:prstGeom prst="rect">
            <a:avLst/>
          </a:prstGeom>
          <a:noFill/>
          <a:ln>
            <a:noFill/>
          </a:ln>
        </p:spPr>
        <p:txBody>
          <a:bodyPr wrap="square" rtlCol="0">
            <a:prstTxWarp prst="textPlain">
              <a:avLst/>
            </a:prstTxWarp>
            <a:spAutoFit/>
          </a:bodyPr>
          <a:lstStyle/>
          <a:p>
            <a:r>
              <a:rPr lang="en-US" b="1" dirty="0" smtClean="0">
                <a:latin typeface="Book Antiqua" pitchFamily="18" charset="0"/>
              </a:rPr>
              <a:t>It had been raining </a:t>
            </a:r>
          </a:p>
          <a:p>
            <a:r>
              <a:rPr lang="en-US" b="1" dirty="0" smtClean="0">
                <a:latin typeface="Book Antiqua" pitchFamily="18" charset="0"/>
              </a:rPr>
              <a:t>for </a:t>
            </a:r>
            <a:r>
              <a:rPr lang="en-US" b="1" i="1" dirty="0" smtClean="0">
                <a:ln>
                  <a:solidFill>
                    <a:srgbClr val="002060"/>
                  </a:solidFill>
                </a:ln>
                <a:solidFill>
                  <a:srgbClr val="002060"/>
                </a:solidFill>
                <a:latin typeface="Book Antiqua" pitchFamily="18" charset="0"/>
              </a:rPr>
              <a:t>last</a:t>
            </a:r>
            <a:r>
              <a:rPr lang="en-US" b="1" dirty="0" smtClean="0">
                <a:latin typeface="Book Antiqua" pitchFamily="18" charset="0"/>
              </a:rPr>
              <a:t>  two hours.</a:t>
            </a:r>
            <a:endParaRPr lang="en-US" b="1" dirty="0">
              <a:latin typeface="Book Antiqua" pitchFamily="18" charset="0"/>
            </a:endParaRPr>
          </a:p>
        </p:txBody>
      </p:sp>
      <p:sp>
        <p:nvSpPr>
          <p:cNvPr id="9" name="Down Arrow Callout 8"/>
          <p:cNvSpPr/>
          <p:nvPr/>
        </p:nvSpPr>
        <p:spPr>
          <a:xfrm>
            <a:off x="8420100" y="639534"/>
            <a:ext cx="4724400" cy="2514600"/>
          </a:xfrm>
          <a:prstGeom prst="downArrow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8556171" y="3181348"/>
            <a:ext cx="4724400" cy="609600"/>
          </a:xfrm>
          <a:prstGeom prst="rect">
            <a:avLst/>
          </a:prstGeom>
          <a:noFill/>
        </p:spPr>
        <p:txBody>
          <a:bodyPr wrap="square" rtlCol="0">
            <a:prstTxWarp prst="textPlain">
              <a:avLst/>
            </a:prstTxWarp>
            <a:spAutoFit/>
          </a:bodyPr>
          <a:lstStyle/>
          <a:p>
            <a:r>
              <a:rPr lang="en-US" b="1" dirty="0" smtClean="0">
                <a:latin typeface="Book Antiqua" pitchFamily="18" charset="0"/>
              </a:rPr>
              <a:t>Past perfect continuous tense</a:t>
            </a:r>
            <a:endParaRPr lang="en-US" b="1" dirty="0">
              <a:latin typeface="Book Antiqua" pitchFamily="18" charset="0"/>
            </a:endParaRPr>
          </a:p>
        </p:txBody>
      </p:sp>
      <p:sp>
        <p:nvSpPr>
          <p:cNvPr id="11" name="TextBox 10"/>
          <p:cNvSpPr txBox="1"/>
          <p:nvPr/>
        </p:nvSpPr>
        <p:spPr>
          <a:xfrm>
            <a:off x="386441" y="4343400"/>
            <a:ext cx="12894130" cy="685800"/>
          </a:xfrm>
          <a:prstGeom prst="rect">
            <a:avLst/>
          </a:prstGeom>
          <a:noFill/>
        </p:spPr>
        <p:txBody>
          <a:bodyPr wrap="square" rtlCol="0">
            <a:prstTxWarp prst="textPlain">
              <a:avLst/>
            </a:prstTxWarp>
            <a:spAutoFit/>
          </a:bodyPr>
          <a:lstStyle/>
          <a:p>
            <a:r>
              <a:rPr lang="en-US" b="1" i="1" dirty="0" smtClean="0">
                <a:ln w="18000">
                  <a:solidFill>
                    <a:srgbClr val="002060"/>
                  </a:solidFill>
                  <a:prstDash val="solid"/>
                  <a:miter lim="800000"/>
                </a:ln>
                <a:solidFill>
                  <a:srgbClr val="002060"/>
                </a:solidFill>
                <a:effectLst>
                  <a:outerShdw blurRad="25500" dist="23000" dir="7020000" algn="tl">
                    <a:srgbClr val="000000">
                      <a:alpha val="50000"/>
                    </a:srgbClr>
                  </a:outerShdw>
                </a:effectLst>
                <a:latin typeface="Book Antiqua" pitchFamily="18" charset="0"/>
              </a:rPr>
              <a:t>‘last’ </a:t>
            </a:r>
            <a:r>
              <a:rPr lang="en-US" b="1" i="1" dirty="0" smtClean="0">
                <a:ln w="18000">
                  <a:solidFill>
                    <a:srgbClr val="7030A0"/>
                  </a:solidFill>
                  <a:prstDash val="solid"/>
                  <a:miter lim="800000"/>
                </a:ln>
                <a:solidFill>
                  <a:srgbClr val="7030A0"/>
                </a:solidFill>
                <a:effectLst>
                  <a:outerShdw blurRad="25500" dist="23000" dir="7020000" algn="tl">
                    <a:srgbClr val="000000">
                      <a:alpha val="50000"/>
                    </a:srgbClr>
                  </a:outerShdw>
                </a:effectLst>
                <a:latin typeface="Book Antiqua" pitchFamily="18" charset="0"/>
              </a:rPr>
              <a:t>mentioning past. So this is past perfect continuous tense</a:t>
            </a:r>
            <a:endParaRPr lang="en-US" b="1" i="1" dirty="0">
              <a:ln w="18000">
                <a:solidFill>
                  <a:srgbClr val="7030A0"/>
                </a:solidFill>
                <a:prstDash val="solid"/>
                <a:miter lim="800000"/>
              </a:ln>
              <a:solidFill>
                <a:srgbClr val="7030A0"/>
              </a:solidFill>
              <a:effectLst>
                <a:outerShdw blurRad="25500" dist="23000" dir="7020000" algn="tl">
                  <a:srgbClr val="000000">
                    <a:alpha val="50000"/>
                  </a:srgbClr>
                </a:outerShdw>
              </a:effectLst>
              <a:latin typeface="Book Antiqua" pitchFamily="18" charset="0"/>
            </a:endParaRPr>
          </a:p>
        </p:txBody>
      </p:sp>
      <p:sp>
        <p:nvSpPr>
          <p:cNvPr id="4" name="TextBox 3"/>
          <p:cNvSpPr txBox="1"/>
          <p:nvPr/>
        </p:nvSpPr>
        <p:spPr>
          <a:xfrm>
            <a:off x="440871" y="723899"/>
            <a:ext cx="5029200" cy="1299865"/>
          </a:xfrm>
          <a:prstGeom prst="rect">
            <a:avLst/>
          </a:prstGeom>
          <a:noFill/>
        </p:spPr>
        <p:txBody>
          <a:bodyPr wrap="square" rtlCol="0">
            <a:prstTxWarp prst="textPlain">
              <a:avLst/>
            </a:prstTxWarp>
            <a:spAutoFit/>
          </a:bodyPr>
          <a:lstStyle/>
          <a:p>
            <a:pPr algn="ctr"/>
            <a:r>
              <a:rPr lang="en-US" b="1" dirty="0" smtClean="0">
                <a:latin typeface="Book Antiqua" pitchFamily="18" charset="0"/>
              </a:rPr>
              <a:t>It has been raining</a:t>
            </a:r>
          </a:p>
          <a:p>
            <a:pPr algn="ctr"/>
            <a:r>
              <a:rPr lang="en-US" b="1" dirty="0" smtClean="0">
                <a:latin typeface="Book Antiqua" pitchFamily="18" charset="0"/>
              </a:rPr>
              <a:t> for two hours.</a:t>
            </a:r>
            <a:endParaRPr lang="en-US" b="1" dirty="0">
              <a:latin typeface="Book Antiqua" pitchFamily="18" charset="0"/>
            </a:endParaRPr>
          </a:p>
        </p:txBody>
      </p:sp>
      <p:sp>
        <p:nvSpPr>
          <p:cNvPr id="14" name="Down Arrow Callout 13"/>
          <p:cNvSpPr/>
          <p:nvPr/>
        </p:nvSpPr>
        <p:spPr>
          <a:xfrm>
            <a:off x="413656" y="639534"/>
            <a:ext cx="5072743" cy="2514600"/>
          </a:xfrm>
          <a:prstGeom prst="downArrowCallou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386441" y="3124200"/>
            <a:ext cx="5083629" cy="609600"/>
          </a:xfrm>
          <a:prstGeom prst="rect">
            <a:avLst/>
          </a:prstGeom>
          <a:noFill/>
        </p:spPr>
        <p:txBody>
          <a:bodyPr wrap="square" rtlCol="0">
            <a:prstTxWarp prst="textPlain">
              <a:avLst/>
            </a:prstTxWarp>
            <a:spAutoFit/>
          </a:bodyPr>
          <a:lstStyle/>
          <a:p>
            <a:r>
              <a:rPr lang="en-US" b="1" dirty="0" smtClean="0">
                <a:latin typeface="Book Antiqua" pitchFamily="18" charset="0"/>
              </a:rPr>
              <a:t>Present perfect continuous tense</a:t>
            </a:r>
            <a:endParaRPr lang="en-US" b="1" dirty="0">
              <a:latin typeface="Book Antiqua" pitchFamily="18" charset="0"/>
            </a:endParaRPr>
          </a:p>
        </p:txBody>
      </p:sp>
      <p:sp>
        <p:nvSpPr>
          <p:cNvPr id="17" name="Rounded Rectangle 16"/>
          <p:cNvSpPr/>
          <p:nvPr/>
        </p:nvSpPr>
        <p:spPr>
          <a:xfrm>
            <a:off x="8556170" y="1488131"/>
            <a:ext cx="4359729" cy="65858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Tree>
    <p:extLst>
      <p:ext uri="{BB962C8B-B14F-4D97-AF65-F5344CB8AC3E}">
        <p14:creationId xmlns:p14="http://schemas.microsoft.com/office/powerpoint/2010/main" val="411894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righ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26" presetClass="emph" presetSubtype="0" repeatCount="indefinite" fill="hold" grpId="1" nodeType="withEffect">
                                  <p:stCondLst>
                                    <p:cond delay="0"/>
                                  </p:stCondLst>
                                  <p:childTnLst>
                                    <p:animEffect transition="out" filter="fade">
                                      <p:cBhvr>
                                        <p:cTn id="31" dur="500" tmFilter="0, 0; .2, .5; .8, .5; 1, 0"/>
                                        <p:tgtEl>
                                          <p:spTgt spid="17"/>
                                        </p:tgtEl>
                                      </p:cBhvr>
                                    </p:animEffect>
                                    <p:animScale>
                                      <p:cBhvr>
                                        <p:cTn id="32" dur="250" autoRev="1" fill="hold"/>
                                        <p:tgtEl>
                                          <p:spTgt spid="17"/>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righ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p:cTn id="69" dur="500" fill="hold"/>
                                        <p:tgtEl>
                                          <p:spTgt spid="2"/>
                                        </p:tgtEl>
                                        <p:attrNameLst>
                                          <p:attrName>ppt_w</p:attrName>
                                        </p:attrNameLst>
                                      </p:cBhvr>
                                      <p:tavLst>
                                        <p:tav tm="0">
                                          <p:val>
                                            <p:fltVal val="0"/>
                                          </p:val>
                                        </p:tav>
                                        <p:tav tm="100000">
                                          <p:val>
                                            <p:strVal val="#ppt_w"/>
                                          </p:val>
                                        </p:tav>
                                      </p:tavLst>
                                    </p:anim>
                                    <p:anim calcmode="lin" valueType="num">
                                      <p:cBhvr>
                                        <p:cTn id="70" dur="500" fill="hold"/>
                                        <p:tgtEl>
                                          <p:spTgt spid="2"/>
                                        </p:tgtEl>
                                        <p:attrNameLst>
                                          <p:attrName>ppt_h</p:attrName>
                                        </p:attrNameLst>
                                      </p:cBhvr>
                                      <p:tavLst>
                                        <p:tav tm="0">
                                          <p:val>
                                            <p:fltVal val="0"/>
                                          </p:val>
                                        </p:tav>
                                        <p:tav tm="100000">
                                          <p:val>
                                            <p:strVal val="#ppt_h"/>
                                          </p:val>
                                        </p:tav>
                                      </p:tavLst>
                                    </p:anim>
                                    <p:animEffect transition="in" filter="fade">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5" grpId="0" animBg="1"/>
      <p:bldP spid="5" grpId="1" animBg="1"/>
      <p:bldP spid="7" grpId="0"/>
      <p:bldP spid="9" grpId="0" animBg="1"/>
      <p:bldP spid="10" grpId="0"/>
      <p:bldP spid="11" grpId="0"/>
      <p:bldP spid="4" grpId="0"/>
      <p:bldP spid="14" grpId="0" animBg="1"/>
      <p:bldP spid="16" grpId="0"/>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0082"/>
            </a:gs>
            <a:gs pos="30000">
              <a:srgbClr val="66008F"/>
            </a:gs>
            <a:gs pos="64999">
              <a:srgbClr val="BA0066"/>
            </a:gs>
            <a:gs pos="89999">
              <a:srgbClr val="FF0000"/>
            </a:gs>
            <a:gs pos="100000">
              <a:srgbClr val="FF8200"/>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914400" y="605667"/>
            <a:ext cx="11887200" cy="2763520"/>
          </a:xfrm>
          <a:prstGeom prst="rect">
            <a:avLst/>
          </a:prstGeom>
          <a:noFill/>
        </p:spPr>
        <p:txBody>
          <a:bodyPr wrap="none" lIns="122786" tIns="61393" rIns="122786" bIns="61393" rtlCol="0">
            <a:prstTxWarp prst="textInflateTop">
              <a:avLst/>
            </a:prstTxWarp>
            <a:spAutoFit/>
          </a:bodyPr>
          <a:lstStyle/>
          <a:p>
            <a:r>
              <a:rPr lang="en-US" sz="5400" b="1" dirty="0">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MonooMJ" pitchFamily="2" charset="0"/>
              </a:rPr>
              <a:t>Acknowledgement</a:t>
            </a:r>
          </a:p>
        </p:txBody>
      </p:sp>
      <p:sp>
        <p:nvSpPr>
          <p:cNvPr id="5" name="TextBox 4"/>
          <p:cNvSpPr txBox="1"/>
          <p:nvPr/>
        </p:nvSpPr>
        <p:spPr>
          <a:xfrm>
            <a:off x="914400" y="3714627"/>
            <a:ext cx="11887200" cy="3571083"/>
          </a:xfrm>
          <a:prstGeom prst="rect">
            <a:avLst/>
          </a:prstGeom>
          <a:noFill/>
          <a:ln>
            <a:solidFill>
              <a:schemeClr val="tx1"/>
            </a:solidFill>
          </a:ln>
        </p:spPr>
        <p:txBody>
          <a:bodyPr wrap="square" lIns="122786" tIns="61393" rIns="122786" bIns="61393" rtlCol="0">
            <a:spAutoFit/>
          </a:bodyPr>
          <a:lstStyle/>
          <a:p>
            <a:pPr algn="just"/>
            <a:r>
              <a:rPr lang="en-US" sz="3200" b="1" dirty="0">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We would like to express our cordial gratitude to the  Ministry of Education, Directorate of Secondary &amp; Higher Education, NCTB, A2i and the panel of honorable editors ( Md. Jahangir </a:t>
            </a:r>
            <a:r>
              <a:rPr lang="en-US" sz="3200" b="1" dirty="0" err="1">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Hasan</a:t>
            </a:r>
            <a:r>
              <a:rPr lang="en-US" sz="3200" b="1" dirty="0">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 Assistant Professor (English) TTC, </a:t>
            </a:r>
            <a:r>
              <a:rPr lang="en-US" sz="3200" b="1" dirty="0" err="1">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Rangpur</a:t>
            </a:r>
            <a:r>
              <a:rPr lang="en-US" sz="3200" b="1" dirty="0">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 </a:t>
            </a:r>
            <a:r>
              <a:rPr lang="en-US" sz="3200" b="1" dirty="0" err="1">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Ranjit</a:t>
            </a:r>
            <a:r>
              <a:rPr lang="en-US" sz="3200" b="1" dirty="0">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 </a:t>
            </a:r>
            <a:r>
              <a:rPr lang="en-US" sz="3200" b="1" dirty="0" err="1">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Poddar</a:t>
            </a:r>
            <a:r>
              <a:rPr lang="en-US" sz="3200" b="1" dirty="0">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 Associate Professor (English) TTC, Dhaka, and </a:t>
            </a:r>
            <a:r>
              <a:rPr lang="en-US" sz="3200" b="1" dirty="0" err="1">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Urmila</a:t>
            </a:r>
            <a:r>
              <a:rPr lang="en-US" sz="3200" b="1" dirty="0">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 </a:t>
            </a:r>
            <a:r>
              <a:rPr lang="en-US" sz="3200" b="1" dirty="0" err="1">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Khaled</a:t>
            </a:r>
            <a:r>
              <a:rPr lang="en-US" sz="3200" b="1" dirty="0">
                <a:ln w="18000">
                  <a:solidFill>
                    <a:schemeClr val="bg1"/>
                  </a:solidFill>
                  <a:prstDash val="solid"/>
                  <a:miter lim="800000"/>
                </a:ln>
                <a:solidFill>
                  <a:schemeClr val="bg1"/>
                </a:solidFill>
                <a:effectLst>
                  <a:outerShdw blurRad="25500" dist="23000" dir="7020000" algn="tl">
                    <a:srgbClr val="000000">
                      <a:alpha val="50000"/>
                    </a:srgbClr>
                  </a:outerShdw>
                </a:effectLst>
                <a:latin typeface="Book Antiqua" pitchFamily="18" charset="0"/>
                <a:cs typeface="Nikosh" pitchFamily="2" charset="0"/>
              </a:rPr>
              <a:t>, Assistant Professor (English) TTC, Dhaka, to enrich the contents.</a:t>
            </a:r>
          </a:p>
        </p:txBody>
      </p:sp>
    </p:spTree>
    <p:extLst>
      <p:ext uri="{BB962C8B-B14F-4D97-AF65-F5344CB8AC3E}">
        <p14:creationId xmlns:p14="http://schemas.microsoft.com/office/powerpoint/2010/main" val="2025435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4495800" y="152400"/>
            <a:ext cx="3352800" cy="1219200"/>
          </a:xfrm>
          <a:prstGeom prst="rect">
            <a:avLst/>
          </a:prstGeom>
          <a:noFill/>
        </p:spPr>
        <p:txBody>
          <a:bodyPr wrap="square" rtlCol="0">
            <a:prstTxWarp prst="textPlain">
              <a:avLst/>
            </a:prstTxWarp>
            <a:spAutoFit/>
          </a:bodyPr>
          <a:lstStyle/>
          <a:p>
            <a:r>
              <a:rPr lang="en-US" b="1" u="sng" dirty="0" smtClean="0">
                <a:solidFill>
                  <a:schemeClr val="bg1"/>
                </a:solidFill>
                <a:latin typeface="Book Antiqua" pitchFamily="18" charset="0"/>
              </a:rPr>
              <a:t>Identity</a:t>
            </a:r>
            <a:endParaRPr lang="en-US" b="1" u="sng" dirty="0">
              <a:solidFill>
                <a:schemeClr val="bg1"/>
              </a:solidFill>
              <a:latin typeface="Book Antiqua" pitchFamily="18" charset="0"/>
            </a:endParaRPr>
          </a:p>
        </p:txBody>
      </p:sp>
      <p:sp>
        <p:nvSpPr>
          <p:cNvPr id="3" name="TextBox 2"/>
          <p:cNvSpPr txBox="1"/>
          <p:nvPr/>
        </p:nvSpPr>
        <p:spPr>
          <a:xfrm>
            <a:off x="4724400" y="2743200"/>
            <a:ext cx="8229600" cy="2438400"/>
          </a:xfrm>
          <a:prstGeom prst="rect">
            <a:avLst/>
          </a:prstGeom>
          <a:noFill/>
        </p:spPr>
        <p:txBody>
          <a:bodyPr wrap="square" rtlCol="0">
            <a:prstTxWarp prst="textPlain">
              <a:avLst/>
            </a:prstTxWarp>
            <a:spAutoFit/>
          </a:bodyPr>
          <a:lstStyle/>
          <a:p>
            <a:r>
              <a:rPr lang="en-US" sz="4000" b="1" spc="50" dirty="0" smtClean="0">
                <a:ln w="12700" cmpd="sng">
                  <a:solidFill>
                    <a:schemeClr val="tx1"/>
                  </a:solidFill>
                  <a:prstDash val="solid"/>
                </a:ln>
                <a:effectLst>
                  <a:glow rad="53100">
                    <a:schemeClr val="accent6">
                      <a:satMod val="180000"/>
                      <a:alpha val="30000"/>
                    </a:schemeClr>
                  </a:glow>
                </a:effectLst>
                <a:latin typeface="Book Antiqua" pitchFamily="18" charset="0"/>
              </a:rPr>
              <a:t>Md. </a:t>
            </a:r>
            <a:r>
              <a:rPr lang="en-US" sz="4000" b="1" spc="50" dirty="0" err="1" smtClean="0">
                <a:ln w="12700" cmpd="sng">
                  <a:solidFill>
                    <a:schemeClr val="tx1"/>
                  </a:solidFill>
                  <a:prstDash val="solid"/>
                </a:ln>
                <a:effectLst>
                  <a:glow rad="53100">
                    <a:schemeClr val="accent6">
                      <a:satMod val="180000"/>
                      <a:alpha val="30000"/>
                    </a:schemeClr>
                  </a:glow>
                </a:effectLst>
                <a:latin typeface="Book Antiqua" pitchFamily="18" charset="0"/>
              </a:rPr>
              <a:t>Hasan</a:t>
            </a:r>
            <a:r>
              <a:rPr lang="en-US" sz="4000" b="1" spc="50" dirty="0" smtClean="0">
                <a:ln w="12700" cmpd="sng">
                  <a:solidFill>
                    <a:schemeClr val="tx1"/>
                  </a:solidFill>
                  <a:prstDash val="solid"/>
                </a:ln>
                <a:effectLst>
                  <a:glow rad="53100">
                    <a:schemeClr val="accent6">
                      <a:satMod val="180000"/>
                      <a:alpha val="30000"/>
                    </a:schemeClr>
                  </a:glow>
                </a:effectLst>
                <a:latin typeface="Book Antiqua" pitchFamily="18" charset="0"/>
              </a:rPr>
              <a:t> </a:t>
            </a:r>
            <a:r>
              <a:rPr lang="en-US" sz="4000" b="1" spc="50" dirty="0" err="1" smtClean="0">
                <a:ln w="12700" cmpd="sng">
                  <a:solidFill>
                    <a:schemeClr val="tx1"/>
                  </a:solidFill>
                  <a:prstDash val="solid"/>
                </a:ln>
                <a:effectLst>
                  <a:glow rad="53100">
                    <a:schemeClr val="accent6">
                      <a:satMod val="180000"/>
                      <a:alpha val="30000"/>
                    </a:schemeClr>
                  </a:glow>
                </a:effectLst>
                <a:latin typeface="Book Antiqua" pitchFamily="18" charset="0"/>
              </a:rPr>
              <a:t>Hafizur</a:t>
            </a:r>
            <a:r>
              <a:rPr lang="en-US" sz="4000" b="1" spc="50" dirty="0" smtClean="0">
                <a:ln w="12700" cmpd="sng">
                  <a:solidFill>
                    <a:schemeClr val="tx1"/>
                  </a:solidFill>
                  <a:prstDash val="solid"/>
                </a:ln>
                <a:effectLst>
                  <a:glow rad="53100">
                    <a:schemeClr val="accent6">
                      <a:satMod val="180000"/>
                      <a:alpha val="30000"/>
                    </a:schemeClr>
                  </a:glow>
                </a:effectLst>
                <a:latin typeface="Book Antiqua" pitchFamily="18" charset="0"/>
              </a:rPr>
              <a:t> </a:t>
            </a:r>
            <a:r>
              <a:rPr lang="en-US" sz="4000" b="1" spc="50" dirty="0" err="1" smtClean="0">
                <a:ln w="12700" cmpd="sng">
                  <a:solidFill>
                    <a:schemeClr val="tx1"/>
                  </a:solidFill>
                  <a:prstDash val="solid"/>
                </a:ln>
                <a:effectLst>
                  <a:glow rad="53100">
                    <a:schemeClr val="accent6">
                      <a:satMod val="180000"/>
                      <a:alpha val="30000"/>
                    </a:schemeClr>
                  </a:glow>
                </a:effectLst>
                <a:latin typeface="Book Antiqua" pitchFamily="18" charset="0"/>
              </a:rPr>
              <a:t>Rahman</a:t>
            </a:r>
            <a:endParaRPr lang="en-US" sz="4000" b="1" spc="50" dirty="0" smtClean="0">
              <a:ln w="12700" cmpd="sng">
                <a:solidFill>
                  <a:schemeClr val="tx1"/>
                </a:solidFill>
                <a:prstDash val="solid"/>
              </a:ln>
              <a:effectLst>
                <a:glow rad="53100">
                  <a:schemeClr val="accent6">
                    <a:satMod val="180000"/>
                    <a:alpha val="30000"/>
                  </a:schemeClr>
                </a:glow>
              </a:effectLst>
              <a:latin typeface="Book Antiqua" pitchFamily="18" charset="0"/>
            </a:endParaRPr>
          </a:p>
          <a:p>
            <a:r>
              <a:rPr lang="en-US" b="1" spc="50" dirty="0" smtClean="0">
                <a:ln w="12700" cmpd="sng">
                  <a:solidFill>
                    <a:schemeClr val="tx1"/>
                  </a:solidFill>
                  <a:prstDash val="solid"/>
                </a:ln>
                <a:effectLst>
                  <a:glow rad="53100">
                    <a:schemeClr val="accent6">
                      <a:satMod val="180000"/>
                      <a:alpha val="30000"/>
                    </a:schemeClr>
                  </a:glow>
                </a:effectLst>
                <a:latin typeface="Book Antiqua" pitchFamily="18" charset="0"/>
              </a:rPr>
              <a:t>Lecturer &amp; Head of the Department (English)</a:t>
            </a:r>
          </a:p>
          <a:p>
            <a:r>
              <a:rPr lang="en-US" b="1" spc="50" dirty="0" smtClean="0">
                <a:ln w="12700" cmpd="sng">
                  <a:solidFill>
                    <a:schemeClr val="tx1"/>
                  </a:solidFill>
                  <a:prstDash val="solid"/>
                </a:ln>
                <a:effectLst>
                  <a:glow rad="53100">
                    <a:schemeClr val="accent6">
                      <a:satMod val="180000"/>
                      <a:alpha val="30000"/>
                    </a:schemeClr>
                  </a:glow>
                </a:effectLst>
                <a:latin typeface="Book Antiqua" pitchFamily="18" charset="0"/>
              </a:rPr>
              <a:t>Cambrian School &amp; College</a:t>
            </a:r>
          </a:p>
          <a:p>
            <a:r>
              <a:rPr lang="en-US" b="1" spc="50" dirty="0" err="1" smtClean="0">
                <a:ln w="12700" cmpd="sng">
                  <a:solidFill>
                    <a:schemeClr val="tx1"/>
                  </a:solidFill>
                  <a:prstDash val="solid"/>
                </a:ln>
                <a:effectLst>
                  <a:glow rad="53100">
                    <a:schemeClr val="accent6">
                      <a:satMod val="180000"/>
                      <a:alpha val="30000"/>
                    </a:schemeClr>
                  </a:glow>
                </a:effectLst>
                <a:latin typeface="Book Antiqua" pitchFamily="18" charset="0"/>
              </a:rPr>
              <a:t>Baridhara</a:t>
            </a:r>
            <a:r>
              <a:rPr lang="en-US" b="1" spc="50" dirty="0" smtClean="0">
                <a:ln w="12700" cmpd="sng">
                  <a:solidFill>
                    <a:schemeClr val="tx1"/>
                  </a:solidFill>
                  <a:prstDash val="solid"/>
                </a:ln>
                <a:effectLst>
                  <a:glow rad="53100">
                    <a:schemeClr val="accent6">
                      <a:satMod val="180000"/>
                      <a:alpha val="30000"/>
                    </a:schemeClr>
                  </a:glow>
                </a:effectLst>
                <a:latin typeface="Book Antiqua" pitchFamily="18" charset="0"/>
              </a:rPr>
              <a:t>, Dhaka.</a:t>
            </a:r>
            <a:endParaRPr lang="en-US" b="1" spc="50" dirty="0">
              <a:ln w="12700" cmpd="sng">
                <a:solidFill>
                  <a:schemeClr val="tx1"/>
                </a:solidFill>
                <a:prstDash val="solid"/>
              </a:ln>
              <a:effectLst>
                <a:glow rad="53100">
                  <a:schemeClr val="accent6">
                    <a:satMod val="180000"/>
                    <a:alpha val="30000"/>
                  </a:schemeClr>
                </a:glow>
              </a:effectLst>
              <a:latin typeface="Book Antiqua" pitchFamily="18" charset="0"/>
            </a:endParaRPr>
          </a:p>
        </p:txBody>
      </p:sp>
      <p:sp>
        <p:nvSpPr>
          <p:cNvPr id="4" name="TextBox 3"/>
          <p:cNvSpPr txBox="1"/>
          <p:nvPr/>
        </p:nvSpPr>
        <p:spPr>
          <a:xfrm>
            <a:off x="4724400" y="5638800"/>
            <a:ext cx="8229600" cy="1524000"/>
          </a:xfrm>
          <a:prstGeom prst="rect">
            <a:avLst/>
          </a:prstGeom>
          <a:noFill/>
        </p:spPr>
        <p:txBody>
          <a:bodyPr wrap="square" rtlCol="0">
            <a:prstTxWarp prst="textPlain">
              <a:avLst/>
            </a:prstTxWarp>
            <a:spAutoFit/>
          </a:bodyPr>
          <a:lstStyle/>
          <a:p>
            <a:pPr algn="ctr"/>
            <a:r>
              <a:rPr lang="en-US" b="1" dirty="0" smtClean="0">
                <a:ln w="18000">
                  <a:solidFill>
                    <a:sysClr val="windowText" lastClr="000000"/>
                  </a:solidFill>
                  <a:prstDash val="solid"/>
                  <a:miter lim="800000"/>
                </a:ln>
                <a:solidFill>
                  <a:srgbClr val="002060"/>
                </a:solidFill>
                <a:effectLst>
                  <a:outerShdw blurRad="25500" dist="23000" dir="7020000" algn="tl">
                    <a:srgbClr val="000000">
                      <a:alpha val="50000"/>
                    </a:srgbClr>
                  </a:outerShdw>
                </a:effectLst>
                <a:latin typeface="Book Antiqua" pitchFamily="18" charset="0"/>
              </a:rPr>
              <a:t>Presentation made for </a:t>
            </a:r>
          </a:p>
          <a:p>
            <a:pPr algn="ctr"/>
            <a:r>
              <a:rPr lang="en-US" b="1" dirty="0" smtClean="0">
                <a:ln w="18000">
                  <a:solidFill>
                    <a:sysClr val="windowText" lastClr="000000"/>
                  </a:solidFill>
                  <a:prstDash val="solid"/>
                  <a:miter lim="800000"/>
                </a:ln>
                <a:solidFill>
                  <a:srgbClr val="002060"/>
                </a:solidFill>
                <a:effectLst>
                  <a:outerShdw blurRad="25500" dist="23000" dir="7020000" algn="tl">
                    <a:srgbClr val="000000">
                      <a:alpha val="50000"/>
                    </a:srgbClr>
                  </a:outerShdw>
                </a:effectLst>
                <a:latin typeface="Book Antiqua" pitchFamily="18" charset="0"/>
              </a:rPr>
              <a:t>class VI-IX</a:t>
            </a:r>
            <a:endParaRPr lang="en-US" b="1" dirty="0">
              <a:ln w="18000">
                <a:solidFill>
                  <a:sysClr val="windowText" lastClr="000000"/>
                </a:solidFill>
                <a:prstDash val="solid"/>
                <a:miter lim="800000"/>
              </a:ln>
              <a:solidFill>
                <a:srgbClr val="002060"/>
              </a:solidFill>
              <a:effectLst>
                <a:outerShdw blurRad="25500" dist="23000" dir="7020000" algn="tl">
                  <a:srgbClr val="000000">
                    <a:alpha val="50000"/>
                  </a:srgbClr>
                </a:outerShdw>
              </a:effectLst>
              <a:latin typeface="Book Antiqua" pitchFamily="18" charset="0"/>
            </a:endParaRPr>
          </a:p>
        </p:txBody>
      </p:sp>
    </p:spTree>
    <p:extLst>
      <p:ext uri="{BB962C8B-B14F-4D97-AF65-F5344CB8AC3E}">
        <p14:creationId xmlns:p14="http://schemas.microsoft.com/office/powerpoint/2010/main" val="21047703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TextBox 3"/>
          <p:cNvSpPr txBox="1"/>
          <p:nvPr/>
        </p:nvSpPr>
        <p:spPr>
          <a:xfrm>
            <a:off x="2356757" y="381000"/>
            <a:ext cx="9982199" cy="2057400"/>
          </a:xfrm>
          <a:prstGeom prst="rect">
            <a:avLst/>
          </a:prstGeom>
          <a:noFill/>
        </p:spPr>
        <p:txBody>
          <a:bodyPr wrap="square" rtlCol="0">
            <a:prstTxWarp prst="textPlain">
              <a:avLst/>
            </a:prstTxWarp>
            <a:spAutoFit/>
          </a:bodyPr>
          <a:lstStyle/>
          <a:p>
            <a:r>
              <a:rPr lang="en-US" b="1" dirty="0" smtClean="0">
                <a:ln w="31550" cmpd="sng">
                  <a:solidFill>
                    <a:srgbClr val="002060"/>
                  </a:solidFill>
                  <a:prstDash val="solid"/>
                </a:ln>
                <a:solidFill>
                  <a:srgbClr val="002060"/>
                </a:solidFill>
                <a:effectLst>
                  <a:outerShdw blurRad="41275" dist="12700" dir="12000000" algn="tl" rotWithShape="0">
                    <a:srgbClr val="000000">
                      <a:alpha val="40000"/>
                    </a:srgbClr>
                  </a:outerShdw>
                </a:effectLst>
                <a:latin typeface="Book Antiqua" pitchFamily="18" charset="0"/>
              </a:rPr>
              <a:t>What kind of mistake have </a:t>
            </a:r>
          </a:p>
          <a:p>
            <a:r>
              <a:rPr lang="en-US" b="1" dirty="0" smtClean="0">
                <a:ln w="31550" cmpd="sng">
                  <a:solidFill>
                    <a:srgbClr val="002060"/>
                  </a:solidFill>
                  <a:prstDash val="solid"/>
                </a:ln>
                <a:solidFill>
                  <a:srgbClr val="002060"/>
                </a:solidFill>
                <a:effectLst>
                  <a:outerShdw blurRad="41275" dist="12700" dir="12000000" algn="tl" rotWithShape="0">
                    <a:srgbClr val="000000">
                      <a:alpha val="40000"/>
                    </a:srgbClr>
                  </a:outerShdw>
                </a:effectLst>
                <a:latin typeface="Book Antiqua" pitchFamily="18" charset="0"/>
              </a:rPr>
              <a:t>you followed in the video?</a:t>
            </a:r>
            <a:endParaRPr lang="en-US" b="1" dirty="0">
              <a:ln w="31550" cmpd="sng">
                <a:solidFill>
                  <a:srgbClr val="002060"/>
                </a:solidFill>
                <a:prstDash val="solid"/>
              </a:ln>
              <a:solidFill>
                <a:srgbClr val="002060"/>
              </a:solidFill>
              <a:effectLst>
                <a:outerShdw blurRad="41275" dist="12700" dir="12000000" algn="tl" rotWithShape="0">
                  <a:srgbClr val="000000">
                    <a:alpha val="40000"/>
                  </a:srgbClr>
                </a:outerShdw>
              </a:effectLst>
              <a:latin typeface="Book Antiqua" pitchFamily="18" charset="0"/>
            </a:endParaRPr>
          </a:p>
        </p:txBody>
      </p:sp>
      <p:grpSp>
        <p:nvGrpSpPr>
          <p:cNvPr id="5" name="Group 4"/>
          <p:cNvGrpSpPr/>
          <p:nvPr/>
        </p:nvGrpSpPr>
        <p:grpSpPr>
          <a:xfrm>
            <a:off x="3124200" y="2694402"/>
            <a:ext cx="8153400" cy="2590800"/>
            <a:chOff x="3276600" y="3505200"/>
            <a:chExt cx="8153400" cy="2209800"/>
          </a:xfrm>
        </p:grpSpPr>
        <p:sp>
          <p:nvSpPr>
            <p:cNvPr id="6" name="Oval 5"/>
            <p:cNvSpPr/>
            <p:nvPr/>
          </p:nvSpPr>
          <p:spPr>
            <a:xfrm>
              <a:off x="3276600" y="3505200"/>
              <a:ext cx="8153400" cy="2209800"/>
            </a:xfrm>
            <a:prstGeom prst="ellips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Box 6"/>
            <p:cNvSpPr txBox="1"/>
            <p:nvPr/>
          </p:nvSpPr>
          <p:spPr>
            <a:xfrm>
              <a:off x="4114800" y="4114800"/>
              <a:ext cx="6172200" cy="990600"/>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prstTxWarp prst="textPlain">
                <a:avLst/>
              </a:prstTxWarp>
              <a:spAutoFit/>
            </a:bodyPr>
            <a:lstStyle/>
            <a:p>
              <a:r>
                <a:rPr lang="en-US" b="1" dirty="0" smtClean="0">
                  <a:ln>
                    <a:solidFill>
                      <a:schemeClr val="tx1"/>
                    </a:solidFill>
                  </a:ln>
                  <a:solidFill>
                    <a:schemeClr val="tx1"/>
                  </a:solidFill>
                  <a:latin typeface="Book Antiqua" pitchFamily="18" charset="0"/>
                </a:rPr>
                <a:t>Right form of verbs</a:t>
              </a:r>
              <a:endParaRPr lang="en-US" b="1" dirty="0">
                <a:ln>
                  <a:solidFill>
                    <a:schemeClr val="tx1"/>
                  </a:solidFill>
                </a:ln>
                <a:solidFill>
                  <a:schemeClr val="tx1"/>
                </a:solidFill>
                <a:latin typeface="Book Antiqua" pitchFamily="18" charset="0"/>
              </a:endParaRPr>
            </a:p>
          </p:txBody>
        </p:sp>
      </p:grpSp>
      <p:sp>
        <p:nvSpPr>
          <p:cNvPr id="8" name="TextBox 7"/>
          <p:cNvSpPr txBox="1"/>
          <p:nvPr/>
        </p:nvSpPr>
        <p:spPr>
          <a:xfrm>
            <a:off x="2356757" y="5747657"/>
            <a:ext cx="9982200" cy="838200"/>
          </a:xfrm>
          <a:prstGeom prst="rect">
            <a:avLst/>
          </a:prstGeom>
          <a:noFill/>
        </p:spPr>
        <p:txBody>
          <a:bodyPr wrap="square" rtlCol="0">
            <a:prstTxWarp prst="textPlain">
              <a:avLst/>
            </a:prstTxWarp>
            <a:spAutoFit/>
          </a:bodyPr>
          <a:lstStyle/>
          <a:p>
            <a:r>
              <a:rPr lang="en-US" b="1" dirty="0" smtClean="0">
                <a:ln w="12700">
                  <a:solidFill>
                    <a:schemeClr val="tx1"/>
                  </a:solidFill>
                  <a:prstDash val="solid"/>
                </a:ln>
                <a:effectLst>
                  <a:outerShdw blurRad="41275" dist="20320" dir="1800000" algn="tl" rotWithShape="0">
                    <a:srgbClr val="000000">
                      <a:alpha val="40000"/>
                    </a:srgbClr>
                  </a:outerShdw>
                </a:effectLst>
                <a:latin typeface="Book Antiqua" pitchFamily="18" charset="0"/>
              </a:rPr>
              <a:t>Let’s have a discussion on it.</a:t>
            </a:r>
            <a:endParaRPr lang="en-US" b="1" dirty="0">
              <a:ln w="12700">
                <a:solidFill>
                  <a:schemeClr val="tx1"/>
                </a:solidFill>
                <a:prstDash val="solid"/>
              </a:ln>
              <a:effectLst>
                <a:outerShdw blurRad="41275" dist="20320" dir="1800000" algn="tl" rotWithShape="0">
                  <a:srgbClr val="000000">
                    <a:alpha val="40000"/>
                  </a:srgbClr>
                </a:outerShdw>
              </a:effectLst>
              <a:latin typeface="Book Antiqua" pitchFamily="18" charset="0"/>
            </a:endParaRPr>
          </a:p>
        </p:txBody>
      </p:sp>
    </p:spTree>
    <p:extLst>
      <p:ext uri="{BB962C8B-B14F-4D97-AF65-F5344CB8AC3E}">
        <p14:creationId xmlns:p14="http://schemas.microsoft.com/office/powerpoint/2010/main" val="253612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t="-7000" b="-7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2057400" y="1371600"/>
            <a:ext cx="9982200" cy="2514600"/>
            <a:chOff x="2057400" y="762000"/>
            <a:chExt cx="9982200" cy="2514600"/>
          </a:xfrm>
        </p:grpSpPr>
        <p:sp>
          <p:nvSpPr>
            <p:cNvPr id="2" name="Horizontal Scroll 1"/>
            <p:cNvSpPr/>
            <p:nvPr/>
          </p:nvSpPr>
          <p:spPr>
            <a:xfrm>
              <a:off x="2057400" y="762000"/>
              <a:ext cx="9982200" cy="2514600"/>
            </a:xfrm>
            <a:prstGeom prst="horizontalScroll">
              <a:avLst>
                <a:gd name="adj" fmla="val 18507"/>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p:cNvSpPr txBox="1"/>
            <p:nvPr/>
          </p:nvSpPr>
          <p:spPr>
            <a:xfrm>
              <a:off x="4114800" y="1752600"/>
              <a:ext cx="6096000" cy="838200"/>
            </a:xfrm>
            <a:prstGeom prst="rect">
              <a:avLst/>
            </a:prstGeom>
            <a:noFill/>
          </p:spPr>
          <p:txBody>
            <a:bodyPr wrap="square" rtlCol="0">
              <a:prstTxWarp prst="textPlain">
                <a:avLst/>
              </a:prstTxWarp>
              <a:spAutoFit/>
            </a:bodyPr>
            <a:lstStyle/>
            <a:p>
              <a:r>
                <a:rPr lang="en-US" b="1" dirty="0" smtClean="0">
                  <a:latin typeface="Book Antiqua" pitchFamily="18" charset="0"/>
                </a:rPr>
                <a:t>Learning outcomes</a:t>
              </a:r>
              <a:endParaRPr lang="en-US" b="1" dirty="0">
                <a:latin typeface="Book Antiqua" pitchFamily="18" charset="0"/>
              </a:endParaRPr>
            </a:p>
          </p:txBody>
        </p:sp>
      </p:grpSp>
      <p:sp>
        <p:nvSpPr>
          <p:cNvPr id="4" name="TextBox 3"/>
          <p:cNvSpPr txBox="1"/>
          <p:nvPr/>
        </p:nvSpPr>
        <p:spPr>
          <a:xfrm>
            <a:off x="990600" y="4343400"/>
            <a:ext cx="11734800" cy="838200"/>
          </a:xfrm>
          <a:prstGeom prst="rect">
            <a:avLst/>
          </a:prstGeom>
          <a:noFill/>
        </p:spPr>
        <p:txBody>
          <a:bodyPr wrap="square" rtlCol="0">
            <a:prstTxWarp prst="textPlain">
              <a:avLst/>
            </a:prstTxWarp>
            <a:spAutoFit/>
          </a:bodyPr>
          <a:lstStyle/>
          <a:p>
            <a:r>
              <a:rPr lang="en-US" b="1" dirty="0" smtClean="0">
                <a:ln>
                  <a:solidFill>
                    <a:srgbClr val="002060"/>
                  </a:solidFill>
                </a:ln>
                <a:solidFill>
                  <a:srgbClr val="002060"/>
                </a:solidFill>
                <a:latin typeface="Book Antiqua" pitchFamily="18" charset="0"/>
              </a:rPr>
              <a:t>At the end of the lesson, we will be able to--</a:t>
            </a:r>
            <a:endParaRPr lang="en-US" b="1" dirty="0">
              <a:ln>
                <a:solidFill>
                  <a:srgbClr val="002060"/>
                </a:solidFill>
              </a:ln>
              <a:solidFill>
                <a:srgbClr val="002060"/>
              </a:solidFill>
              <a:latin typeface="Book Antiqua" pitchFamily="18" charset="0"/>
            </a:endParaRPr>
          </a:p>
        </p:txBody>
      </p:sp>
      <p:sp>
        <p:nvSpPr>
          <p:cNvPr id="5" name="TextBox 4"/>
          <p:cNvSpPr txBox="1"/>
          <p:nvPr/>
        </p:nvSpPr>
        <p:spPr>
          <a:xfrm>
            <a:off x="1371600" y="5334000"/>
            <a:ext cx="11049000" cy="762000"/>
          </a:xfrm>
          <a:prstGeom prst="rect">
            <a:avLst/>
          </a:prstGeom>
          <a:noFill/>
        </p:spPr>
        <p:txBody>
          <a:bodyPr wrap="square" rtlCol="0">
            <a:prstTxWarp prst="textPlain">
              <a:avLst/>
            </a:prstTxWarp>
            <a:spAutoFit/>
          </a:bodyPr>
          <a:lstStyle/>
          <a:p>
            <a:r>
              <a:rPr lang="en-US" b="1" dirty="0" smtClean="0">
                <a:ln>
                  <a:solidFill>
                    <a:srgbClr val="002060"/>
                  </a:solidFill>
                </a:ln>
                <a:solidFill>
                  <a:srgbClr val="002060"/>
                </a:solidFill>
                <a:latin typeface="Book Antiqua" pitchFamily="18" charset="0"/>
              </a:rPr>
              <a:t>fill in the blank with the right form of verbs</a:t>
            </a:r>
            <a:endParaRPr lang="en-US" b="1" dirty="0">
              <a:ln>
                <a:solidFill>
                  <a:srgbClr val="002060"/>
                </a:solidFill>
              </a:ln>
              <a:solidFill>
                <a:srgbClr val="002060"/>
              </a:solidFill>
              <a:latin typeface="Book Antiqua" pitchFamily="18" charset="0"/>
            </a:endParaRPr>
          </a:p>
        </p:txBody>
      </p:sp>
    </p:spTree>
    <p:extLst>
      <p:ext uri="{BB962C8B-B14F-4D97-AF65-F5344CB8AC3E}">
        <p14:creationId xmlns:p14="http://schemas.microsoft.com/office/powerpoint/2010/main" val="24371933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l="27582"/>
          <a:stretch/>
        </p:blipFill>
        <p:spPr>
          <a:xfrm>
            <a:off x="304800" y="746585"/>
            <a:ext cx="4201335" cy="3343742"/>
          </a:xfrm>
          <a:prstGeom prst="rect">
            <a:avLst/>
          </a:prstGeom>
          <a:ln>
            <a:solidFill>
              <a:schemeClr val="tx1"/>
            </a:solidFill>
          </a:ln>
        </p:spPr>
      </p:pic>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29900" y="746585"/>
            <a:ext cx="2857500" cy="3343742"/>
          </a:xfrm>
          <a:prstGeom prst="rect">
            <a:avLst/>
          </a:prstGeom>
          <a:ln>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69208" y="746585"/>
            <a:ext cx="5959975" cy="3343742"/>
          </a:xfrm>
          <a:prstGeom prst="rect">
            <a:avLst/>
          </a:prstGeom>
          <a:ln>
            <a:solidFill>
              <a:schemeClr val="tx1"/>
            </a:solidFill>
          </a:ln>
        </p:spPr>
      </p:pic>
      <p:sp>
        <p:nvSpPr>
          <p:cNvPr id="5" name="TextBox 4"/>
          <p:cNvSpPr txBox="1"/>
          <p:nvPr/>
        </p:nvSpPr>
        <p:spPr>
          <a:xfrm>
            <a:off x="381000" y="4343400"/>
            <a:ext cx="4038600" cy="461665"/>
          </a:xfrm>
          <a:prstGeom prst="rect">
            <a:avLst/>
          </a:prstGeom>
          <a:noFill/>
        </p:spPr>
        <p:txBody>
          <a:bodyPr wrap="square" rtlCol="0">
            <a:prstTxWarp prst="textPlain">
              <a:avLst/>
            </a:prstTxWarp>
            <a:spAutoFit/>
          </a:bodyPr>
          <a:lstStyle/>
          <a:p>
            <a:r>
              <a:rPr lang="en-US" b="1" dirty="0" smtClean="0">
                <a:latin typeface="Book Antiqua" pitchFamily="18" charset="0"/>
              </a:rPr>
              <a:t>Health is wealth.</a:t>
            </a:r>
            <a:endParaRPr lang="en-US" b="1" dirty="0">
              <a:latin typeface="Book Antiqua" pitchFamily="18" charset="0"/>
            </a:endParaRPr>
          </a:p>
        </p:txBody>
      </p:sp>
      <p:sp>
        <p:nvSpPr>
          <p:cNvPr id="6" name="TextBox 5"/>
          <p:cNvSpPr txBox="1"/>
          <p:nvPr/>
        </p:nvSpPr>
        <p:spPr>
          <a:xfrm>
            <a:off x="10639390" y="4271729"/>
            <a:ext cx="2857500" cy="877213"/>
          </a:xfrm>
          <a:prstGeom prst="rect">
            <a:avLst/>
          </a:prstGeom>
          <a:noFill/>
        </p:spPr>
        <p:txBody>
          <a:bodyPr wrap="square" rtlCol="0">
            <a:prstTxWarp prst="textPlain">
              <a:avLst/>
            </a:prstTxWarp>
            <a:spAutoFit/>
          </a:bodyPr>
          <a:lstStyle/>
          <a:p>
            <a:r>
              <a:rPr lang="en-US" b="1" spc="-100" dirty="0" smtClean="0">
                <a:solidFill>
                  <a:srgbClr val="C00000"/>
                </a:solidFill>
                <a:latin typeface="Book Antiqua" pitchFamily="18" charset="0"/>
              </a:rPr>
              <a:t>The moon shines </a:t>
            </a:r>
          </a:p>
          <a:p>
            <a:r>
              <a:rPr lang="en-US" b="1" spc="-100" dirty="0" smtClean="0">
                <a:solidFill>
                  <a:srgbClr val="C00000"/>
                </a:solidFill>
                <a:latin typeface="Book Antiqua" pitchFamily="18" charset="0"/>
              </a:rPr>
              <a:t>at night.</a:t>
            </a:r>
            <a:endParaRPr lang="en-US" b="1" spc="-100" dirty="0">
              <a:solidFill>
                <a:srgbClr val="C00000"/>
              </a:solidFill>
              <a:latin typeface="Book Antiqua" pitchFamily="18" charset="0"/>
            </a:endParaRPr>
          </a:p>
        </p:txBody>
      </p:sp>
      <p:sp>
        <p:nvSpPr>
          <p:cNvPr id="7" name="TextBox 6"/>
          <p:cNvSpPr txBox="1"/>
          <p:nvPr/>
        </p:nvSpPr>
        <p:spPr>
          <a:xfrm>
            <a:off x="4721608" y="4343400"/>
            <a:ext cx="5793992" cy="609600"/>
          </a:xfrm>
          <a:prstGeom prst="rect">
            <a:avLst/>
          </a:prstGeom>
          <a:noFill/>
        </p:spPr>
        <p:txBody>
          <a:bodyPr wrap="square" rtlCol="0">
            <a:prstTxWarp prst="textPlain">
              <a:avLst/>
            </a:prstTxWarp>
            <a:spAutoFit/>
          </a:bodyPr>
          <a:lstStyle/>
          <a:p>
            <a:r>
              <a:rPr lang="en-US" b="1" dirty="0" smtClean="0">
                <a:solidFill>
                  <a:srgbClr val="002060"/>
                </a:solidFill>
                <a:latin typeface="Book Antiqua" pitchFamily="18" charset="0"/>
              </a:rPr>
              <a:t>Practice makes perfect.</a:t>
            </a:r>
            <a:endParaRPr lang="en-US" b="1" dirty="0">
              <a:solidFill>
                <a:srgbClr val="002060"/>
              </a:solidFill>
              <a:latin typeface="Book Antiqua" pitchFamily="18" charset="0"/>
            </a:endParaRPr>
          </a:p>
        </p:txBody>
      </p:sp>
      <p:sp>
        <p:nvSpPr>
          <p:cNvPr id="8" name="Rectangle 7"/>
          <p:cNvSpPr/>
          <p:nvPr/>
        </p:nvSpPr>
        <p:spPr>
          <a:xfrm>
            <a:off x="304800" y="4209593"/>
            <a:ext cx="4201335" cy="8772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82335" y="4209593"/>
            <a:ext cx="5946848" cy="8772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639391" y="4228187"/>
            <a:ext cx="2857500" cy="8772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1000" y="5715000"/>
            <a:ext cx="12954000" cy="1828800"/>
          </a:xfrm>
          <a:prstGeom prst="rect">
            <a:avLst/>
          </a:prstGeom>
          <a:noFill/>
        </p:spPr>
        <p:txBody>
          <a:bodyPr wrap="square" rtlCol="0">
            <a:prstTxWarp prst="textPlain">
              <a:avLst/>
            </a:prstTxWarp>
            <a:spAutoFit/>
          </a:bodyPr>
          <a:lstStyle/>
          <a:p>
            <a:pPr algn="ctr"/>
            <a:r>
              <a:rPr lang="en-US" b="1" dirty="0" smtClean="0">
                <a:latin typeface="Book Antiqua" pitchFamily="18" charset="0"/>
              </a:rPr>
              <a:t>To mean universal truth or habitual fact,</a:t>
            </a:r>
          </a:p>
          <a:p>
            <a:pPr algn="ctr"/>
            <a:r>
              <a:rPr lang="en-US" b="1" dirty="0" smtClean="0">
                <a:latin typeface="Book Antiqua" pitchFamily="18" charset="0"/>
              </a:rPr>
              <a:t> will always be present indefinite tense.</a:t>
            </a:r>
            <a:endParaRPr lang="en-US" b="1" dirty="0">
              <a:latin typeface="Book Antiqua" pitchFamily="18" charset="0"/>
            </a:endParaRPr>
          </a:p>
        </p:txBody>
      </p:sp>
    </p:spTree>
    <p:extLst>
      <p:ext uri="{BB962C8B-B14F-4D97-AF65-F5344CB8AC3E}">
        <p14:creationId xmlns:p14="http://schemas.microsoft.com/office/powerpoint/2010/main" val="56552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right)">
                                      <p:cBhvr>
                                        <p:cTn id="34" dur="500"/>
                                        <p:tgtEl>
                                          <p:spTgt spid="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14800" y="370115"/>
            <a:ext cx="4724400" cy="3480308"/>
          </a:xfrm>
          <a:prstGeom prst="rect">
            <a:avLst/>
          </a:prstGeom>
          <a:ln>
            <a:solidFill>
              <a:schemeClr val="tx1"/>
            </a:solidFill>
          </a:ln>
        </p:spPr>
      </p:pic>
      <p:sp>
        <p:nvSpPr>
          <p:cNvPr id="3" name="TextBox 2"/>
          <p:cNvSpPr txBox="1"/>
          <p:nvPr/>
        </p:nvSpPr>
        <p:spPr>
          <a:xfrm>
            <a:off x="1600200" y="4343400"/>
            <a:ext cx="10210800" cy="685800"/>
          </a:xfrm>
          <a:prstGeom prst="rect">
            <a:avLst/>
          </a:prstGeom>
          <a:noFill/>
        </p:spPr>
        <p:txBody>
          <a:bodyPr wrap="square" rtlCol="0">
            <a:prstTxWarp prst="textPlain">
              <a:avLst/>
            </a:prstTxWarp>
            <a:spAutoFit/>
          </a:bodyPr>
          <a:lstStyle/>
          <a:p>
            <a:r>
              <a:rPr lang="en-US" b="1" dirty="0" smtClean="0">
                <a:solidFill>
                  <a:srgbClr val="FF0000"/>
                </a:solidFill>
                <a:latin typeface="Book Antiqua" pitchFamily="18" charset="0"/>
              </a:rPr>
              <a:t>He not know how to ride a bicycle.</a:t>
            </a:r>
            <a:endParaRPr lang="en-US" b="1" dirty="0">
              <a:solidFill>
                <a:srgbClr val="FF0000"/>
              </a:solidFill>
              <a:latin typeface="Book Antiqua" pitchFamily="18" charset="0"/>
            </a:endParaRPr>
          </a:p>
        </p:txBody>
      </p:sp>
      <p:sp>
        <p:nvSpPr>
          <p:cNvPr id="4" name="TextBox 3"/>
          <p:cNvSpPr txBox="1"/>
          <p:nvPr/>
        </p:nvSpPr>
        <p:spPr>
          <a:xfrm>
            <a:off x="1600200" y="5257800"/>
            <a:ext cx="10210800" cy="685800"/>
          </a:xfrm>
          <a:prstGeom prst="rect">
            <a:avLst/>
          </a:prstGeom>
          <a:noFill/>
        </p:spPr>
        <p:txBody>
          <a:bodyPr wrap="square" rtlCol="0">
            <a:prstTxWarp prst="textPlain">
              <a:avLst/>
            </a:prstTxWarp>
            <a:spAutoFit/>
          </a:bodyPr>
          <a:lstStyle/>
          <a:p>
            <a:r>
              <a:rPr lang="en-US" b="1" dirty="0" smtClean="0">
                <a:latin typeface="Book Antiqua" pitchFamily="18" charset="0"/>
              </a:rPr>
              <a:t>He does not know how to ride a bicycle.</a:t>
            </a:r>
            <a:endParaRPr lang="en-US" b="1" dirty="0">
              <a:latin typeface="Book Antiqua" pitchFamily="18" charset="0"/>
            </a:endParaRPr>
          </a:p>
        </p:txBody>
      </p:sp>
      <p:sp>
        <p:nvSpPr>
          <p:cNvPr id="5" name="TextBox 4"/>
          <p:cNvSpPr txBox="1"/>
          <p:nvPr/>
        </p:nvSpPr>
        <p:spPr>
          <a:xfrm>
            <a:off x="1143000" y="6324600"/>
            <a:ext cx="11658600" cy="1219200"/>
          </a:xfrm>
          <a:prstGeom prst="rect">
            <a:avLst/>
          </a:prstGeom>
          <a:noFill/>
        </p:spPr>
        <p:txBody>
          <a:bodyPr wrap="square" rtlCol="0">
            <a:prstTxWarp prst="textPlain">
              <a:avLst/>
            </a:prstTxWarp>
            <a:spAutoFit/>
          </a:bodyPr>
          <a:lstStyle/>
          <a:p>
            <a:r>
              <a:rPr lang="en-US" b="1" dirty="0" smtClean="0">
                <a:solidFill>
                  <a:srgbClr val="002060"/>
                </a:solidFill>
                <a:latin typeface="Book Antiqua" pitchFamily="18" charset="0"/>
              </a:rPr>
              <a:t>If there is no be verb, do not/does/did not is used to make</a:t>
            </a:r>
          </a:p>
          <a:p>
            <a:r>
              <a:rPr lang="en-US" b="1" dirty="0" smtClean="0">
                <a:solidFill>
                  <a:srgbClr val="002060"/>
                </a:solidFill>
                <a:latin typeface="Book Antiqua" pitchFamily="18" charset="0"/>
              </a:rPr>
              <a:t> a negative sentence according to subject and tense.</a:t>
            </a:r>
            <a:endParaRPr lang="en-US" b="1" dirty="0">
              <a:solidFill>
                <a:srgbClr val="002060"/>
              </a:solidFill>
              <a:latin typeface="Book Antiqua" pitchFamily="18" charset="0"/>
            </a:endParaRPr>
          </a:p>
        </p:txBody>
      </p:sp>
    </p:spTree>
    <p:extLst>
      <p:ext uri="{BB962C8B-B14F-4D97-AF65-F5344CB8AC3E}">
        <p14:creationId xmlns:p14="http://schemas.microsoft.com/office/powerpoint/2010/main" val="494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b="10103"/>
          <a:stretch/>
        </p:blipFill>
        <p:spPr>
          <a:xfrm>
            <a:off x="305350" y="443479"/>
            <a:ext cx="6174600" cy="4467241"/>
          </a:xfrm>
          <a:prstGeom prst="rect">
            <a:avLst/>
          </a:prstGeom>
          <a:ln>
            <a:solidFill>
              <a:schemeClr val="tx1"/>
            </a:solidFill>
          </a:ln>
        </p:spPr>
      </p:pic>
      <p:sp>
        <p:nvSpPr>
          <p:cNvPr id="4" name="TextBox 3"/>
          <p:cNvSpPr txBox="1"/>
          <p:nvPr/>
        </p:nvSpPr>
        <p:spPr>
          <a:xfrm>
            <a:off x="305350" y="5105400"/>
            <a:ext cx="6174600" cy="461665"/>
          </a:xfrm>
          <a:prstGeom prst="rect">
            <a:avLst/>
          </a:prstGeom>
          <a:noFill/>
        </p:spPr>
        <p:txBody>
          <a:bodyPr wrap="square" rtlCol="0">
            <a:prstTxWarp prst="textPlain">
              <a:avLst/>
            </a:prstTxWarp>
            <a:spAutoFit/>
          </a:bodyPr>
          <a:lstStyle/>
          <a:p>
            <a:r>
              <a:rPr lang="en-US" b="1" dirty="0" smtClean="0">
                <a:latin typeface="Book Antiqua" pitchFamily="18" charset="0"/>
              </a:rPr>
              <a:t>Do you want to say something to me?</a:t>
            </a:r>
            <a:endParaRPr lang="en-US" b="1" dirty="0">
              <a:latin typeface="Book Antiqua" pitchFamily="18" charset="0"/>
            </a:endParaRPr>
          </a:p>
        </p:txBody>
      </p:sp>
      <p:sp>
        <p:nvSpPr>
          <p:cNvPr id="5" name="TextBox 4"/>
          <p:cNvSpPr txBox="1"/>
          <p:nvPr/>
        </p:nvSpPr>
        <p:spPr>
          <a:xfrm>
            <a:off x="6629950" y="5105400"/>
            <a:ext cx="6705050" cy="461665"/>
          </a:xfrm>
          <a:prstGeom prst="rect">
            <a:avLst/>
          </a:prstGeom>
          <a:noFill/>
        </p:spPr>
        <p:txBody>
          <a:bodyPr wrap="square" rtlCol="0">
            <a:prstTxWarp prst="textPlain">
              <a:avLst/>
            </a:prstTxWarp>
            <a:spAutoFit/>
          </a:bodyPr>
          <a:lstStyle/>
          <a:p>
            <a:r>
              <a:rPr lang="en-US" b="1" dirty="0" smtClean="0">
                <a:latin typeface="Book Antiqua" pitchFamily="18" charset="0"/>
              </a:rPr>
              <a:t>Did you perform your own duty properly?</a:t>
            </a:r>
            <a:endParaRPr lang="en-US" b="1" dirty="0">
              <a:latin typeface="Book Antiqua"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7000" contrast="17000"/>
                    </a14:imgEffect>
                  </a14:imgLayer>
                </a14:imgProps>
              </a:ext>
              <a:ext uri="{28A0092B-C50C-407E-A947-70E740481C1C}">
                <a14:useLocalDpi xmlns:a14="http://schemas.microsoft.com/office/drawing/2010/main"/>
              </a:ext>
            </a:extLst>
          </a:blip>
          <a:srcRect l="11953"/>
          <a:stretch/>
        </p:blipFill>
        <p:spPr>
          <a:xfrm>
            <a:off x="6629950" y="443480"/>
            <a:ext cx="6739456" cy="4467240"/>
          </a:xfrm>
          <a:prstGeom prst="rect">
            <a:avLst/>
          </a:prstGeom>
          <a:ln>
            <a:solidFill>
              <a:schemeClr val="tx1"/>
            </a:solidFill>
          </a:ln>
        </p:spPr>
      </p:pic>
      <p:sp>
        <p:nvSpPr>
          <p:cNvPr id="8" name="TextBox 7"/>
          <p:cNvSpPr txBox="1"/>
          <p:nvPr/>
        </p:nvSpPr>
        <p:spPr>
          <a:xfrm>
            <a:off x="305350" y="6096000"/>
            <a:ext cx="13029650" cy="990600"/>
          </a:xfrm>
          <a:prstGeom prst="rect">
            <a:avLst/>
          </a:prstGeom>
          <a:noFill/>
        </p:spPr>
        <p:txBody>
          <a:bodyPr wrap="square" rtlCol="0">
            <a:prstTxWarp prst="textPlain">
              <a:avLst/>
            </a:prstTxWarp>
            <a:spAutoFit/>
          </a:bodyPr>
          <a:lstStyle/>
          <a:p>
            <a:r>
              <a:rPr lang="en-US" b="1" dirty="0" smtClean="0">
                <a:ln>
                  <a:solidFill>
                    <a:srgbClr val="002060"/>
                  </a:solidFill>
                </a:ln>
                <a:solidFill>
                  <a:srgbClr val="002060"/>
                </a:solidFill>
                <a:latin typeface="Book Antiqua" pitchFamily="18" charset="0"/>
              </a:rPr>
              <a:t>To make a ‘yes/no ‘question with action verb ‘do/does/did ‘is used before subject. </a:t>
            </a:r>
          </a:p>
          <a:p>
            <a:r>
              <a:rPr lang="en-US" b="1" dirty="0" smtClean="0">
                <a:ln>
                  <a:solidFill>
                    <a:srgbClr val="002060"/>
                  </a:solidFill>
                </a:ln>
                <a:solidFill>
                  <a:srgbClr val="002060"/>
                </a:solidFill>
                <a:latin typeface="Book Antiqua" pitchFamily="18" charset="0"/>
              </a:rPr>
              <a:t>If negative, ‘don’t/doesn’t/didn’t’ is used like the same.</a:t>
            </a:r>
            <a:endParaRPr lang="en-US" b="1" dirty="0">
              <a:ln>
                <a:solidFill>
                  <a:srgbClr val="002060"/>
                </a:solidFill>
              </a:ln>
              <a:solidFill>
                <a:srgbClr val="002060"/>
              </a:solidFill>
              <a:latin typeface="Book Antiqua" pitchFamily="18" charset="0"/>
            </a:endParaRPr>
          </a:p>
        </p:txBody>
      </p:sp>
    </p:spTree>
    <p:extLst>
      <p:ext uri="{BB962C8B-B14F-4D97-AF65-F5344CB8AC3E}">
        <p14:creationId xmlns:p14="http://schemas.microsoft.com/office/powerpoint/2010/main" val="131591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16000" b="-16000"/>
          </a:stretch>
        </a:blipFill>
        <a:effectLst/>
      </p:bgPr>
    </p:bg>
    <p:spTree>
      <p:nvGrpSpPr>
        <p:cNvPr id="1" name=""/>
        <p:cNvGrpSpPr/>
        <p:nvPr/>
      </p:nvGrpSpPr>
      <p:grpSpPr>
        <a:xfrm>
          <a:off x="0" y="0"/>
          <a:ext cx="0" cy="0"/>
          <a:chOff x="0" y="0"/>
          <a:chExt cx="0" cy="0"/>
        </a:xfrm>
      </p:grpSpPr>
      <p:sp>
        <p:nvSpPr>
          <p:cNvPr id="9" name="Rectangle 8"/>
          <p:cNvSpPr/>
          <p:nvPr/>
        </p:nvSpPr>
        <p:spPr>
          <a:xfrm>
            <a:off x="0" y="6477000"/>
            <a:ext cx="13716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5486400" y="152400"/>
            <a:ext cx="7620000" cy="1219200"/>
            <a:chOff x="5486400" y="152400"/>
            <a:chExt cx="7620000" cy="1219200"/>
          </a:xfrm>
        </p:grpSpPr>
        <p:sp>
          <p:nvSpPr>
            <p:cNvPr id="4" name="Rounded Rectangular Callout 3"/>
            <p:cNvSpPr/>
            <p:nvPr/>
          </p:nvSpPr>
          <p:spPr>
            <a:xfrm>
              <a:off x="5486400" y="152400"/>
              <a:ext cx="7620000" cy="1219200"/>
            </a:xfrm>
            <a:prstGeom prst="wedgeRoundRectCallout">
              <a:avLst>
                <a:gd name="adj1" fmla="val -51476"/>
                <a:gd name="adj2" fmla="val 158929"/>
                <a:gd name="adj3" fmla="val 16667"/>
              </a:avLst>
            </a:prstGeom>
            <a:solidFill>
              <a:schemeClr val="bg1">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latin typeface="Book Antiqua" pitchFamily="18" charset="0"/>
              </a:endParaRPr>
            </a:p>
          </p:txBody>
        </p:sp>
        <p:sp>
          <p:nvSpPr>
            <p:cNvPr id="5" name="TextBox 4"/>
            <p:cNvSpPr txBox="1"/>
            <p:nvPr/>
          </p:nvSpPr>
          <p:spPr>
            <a:xfrm>
              <a:off x="6629400" y="381000"/>
              <a:ext cx="5486400" cy="838200"/>
            </a:xfrm>
            <a:prstGeom prst="rect">
              <a:avLst/>
            </a:prstGeom>
            <a:noFill/>
          </p:spPr>
          <p:txBody>
            <a:bodyPr wrap="square" rtlCol="0">
              <a:prstTxWarp prst="textPlain">
                <a:avLst/>
              </a:prstTxWarp>
              <a:spAutoFit/>
            </a:bodyPr>
            <a:lstStyle/>
            <a:p>
              <a:r>
                <a:rPr lang="en-US" b="1" dirty="0">
                  <a:latin typeface="Book Antiqua" pitchFamily="18" charset="0"/>
                </a:rPr>
                <a:t>What do you like</a:t>
              </a:r>
              <a:r>
                <a:rPr lang="en-US" b="1" dirty="0" smtClean="0">
                  <a:latin typeface="Book Antiqua" pitchFamily="18" charset="0"/>
                </a:rPr>
                <a:t>?</a:t>
              </a:r>
              <a:endParaRPr lang="en-US" dirty="0"/>
            </a:p>
          </p:txBody>
        </p:sp>
      </p:grpSp>
      <p:sp>
        <p:nvSpPr>
          <p:cNvPr id="7" name="Oval 6"/>
          <p:cNvSpPr/>
          <p:nvPr/>
        </p:nvSpPr>
        <p:spPr>
          <a:xfrm>
            <a:off x="8305800" y="304800"/>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28600" y="6705600"/>
            <a:ext cx="13487400" cy="990600"/>
          </a:xfrm>
          <a:prstGeom prst="rect">
            <a:avLst/>
          </a:prstGeom>
          <a:noFill/>
        </p:spPr>
        <p:txBody>
          <a:bodyPr wrap="square" rtlCol="0">
            <a:prstTxWarp prst="textPlain">
              <a:avLst/>
            </a:prstTxWarp>
            <a:spAutoFit/>
          </a:bodyPr>
          <a:lstStyle/>
          <a:p>
            <a:r>
              <a:rPr lang="en-US" b="1" dirty="0" smtClean="0">
                <a:ln>
                  <a:solidFill>
                    <a:schemeClr val="bg1"/>
                  </a:solidFill>
                </a:ln>
                <a:solidFill>
                  <a:schemeClr val="bg1"/>
                </a:solidFill>
                <a:latin typeface="Book Antiqua" pitchFamily="18" charset="0"/>
              </a:rPr>
              <a:t>To make a ‘</a:t>
            </a:r>
            <a:r>
              <a:rPr lang="en-US" b="1" dirty="0" err="1" smtClean="0">
                <a:ln>
                  <a:solidFill>
                    <a:schemeClr val="bg1"/>
                  </a:solidFill>
                </a:ln>
                <a:solidFill>
                  <a:schemeClr val="bg1"/>
                </a:solidFill>
                <a:latin typeface="Book Antiqua" pitchFamily="18" charset="0"/>
              </a:rPr>
              <a:t>Wh</a:t>
            </a:r>
            <a:r>
              <a:rPr lang="en-US" b="1" dirty="0" smtClean="0">
                <a:ln>
                  <a:solidFill>
                    <a:schemeClr val="bg1"/>
                  </a:solidFill>
                </a:ln>
                <a:solidFill>
                  <a:schemeClr val="bg1"/>
                </a:solidFill>
                <a:latin typeface="Book Antiqua" pitchFamily="18" charset="0"/>
              </a:rPr>
              <a:t> ‘question with action verb ‘do/does/did ‘is used before subject and after ‘</a:t>
            </a:r>
            <a:r>
              <a:rPr lang="en-US" b="1" dirty="0" err="1" smtClean="0">
                <a:ln>
                  <a:solidFill>
                    <a:schemeClr val="bg1"/>
                  </a:solidFill>
                </a:ln>
                <a:solidFill>
                  <a:schemeClr val="bg1"/>
                </a:solidFill>
                <a:latin typeface="Book Antiqua" pitchFamily="18" charset="0"/>
              </a:rPr>
              <a:t>Wh</a:t>
            </a:r>
            <a:r>
              <a:rPr lang="en-US" b="1" dirty="0" smtClean="0">
                <a:ln>
                  <a:solidFill>
                    <a:schemeClr val="bg1"/>
                  </a:solidFill>
                </a:ln>
                <a:solidFill>
                  <a:schemeClr val="bg1"/>
                </a:solidFill>
                <a:latin typeface="Book Antiqua" pitchFamily="18" charset="0"/>
              </a:rPr>
              <a:t>’ word. If negative, ‘don’t/doesn’t/didn’t’ is used like the same.</a:t>
            </a:r>
            <a:endParaRPr lang="en-US" b="1" dirty="0">
              <a:ln>
                <a:solidFill>
                  <a:schemeClr val="bg1"/>
                </a:solidFill>
              </a:ln>
              <a:solidFill>
                <a:schemeClr val="bg1"/>
              </a:solidFill>
              <a:latin typeface="Book Antiqua" pitchFamily="18" charset="0"/>
            </a:endParaRPr>
          </a:p>
        </p:txBody>
      </p:sp>
    </p:spTree>
    <p:extLst>
      <p:ext uri="{BB962C8B-B14F-4D97-AF65-F5344CB8AC3E}">
        <p14:creationId xmlns:p14="http://schemas.microsoft.com/office/powerpoint/2010/main" val="275795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7"/>
                                        </p:tgtEl>
                                      </p:cBhvr>
                                    </p:animEffect>
                                    <p:animScale>
                                      <p:cBhvr>
                                        <p:cTn id="17" dur="250" autoRev="1" fill="hold"/>
                                        <p:tgtEl>
                                          <p:spTgt spid="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7" grpId="1"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93000">
              <a:srgbClr val="8F0040"/>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304800" y="381000"/>
            <a:ext cx="13030200" cy="1066800"/>
          </a:xfrm>
          <a:prstGeom prst="rect">
            <a:avLst/>
          </a:prstGeom>
          <a:noFill/>
        </p:spPr>
        <p:txBody>
          <a:bodyPr wrap="square" rtlCol="0">
            <a:prstTxWarp prst="textPlain">
              <a:avLst/>
            </a:prstTxWarp>
            <a:spAutoFit/>
          </a:bodyPr>
          <a:lstStyle/>
          <a:p>
            <a:pPr algn="just"/>
            <a:r>
              <a:rPr lang="en-US" b="1" dirty="0" smtClean="0">
                <a:solidFill>
                  <a:schemeClr val="bg1"/>
                </a:solidFill>
                <a:latin typeface="Book Antiqua" pitchFamily="18" charset="0"/>
              </a:rPr>
              <a:t>If there is always, regularly, sometimes, often, generally, daily, everyday, normally </a:t>
            </a:r>
          </a:p>
          <a:p>
            <a:pPr algn="just"/>
            <a:r>
              <a:rPr lang="en-US" b="1" dirty="0" smtClean="0">
                <a:solidFill>
                  <a:schemeClr val="bg1"/>
                </a:solidFill>
                <a:latin typeface="Book Antiqua" pitchFamily="18" charset="0"/>
              </a:rPr>
              <a:t>and such type adverb in a sentence, it will be a present indefinite tense.</a:t>
            </a:r>
            <a:endParaRPr lang="en-US" b="1" dirty="0">
              <a:solidFill>
                <a:schemeClr val="bg1"/>
              </a:solidFill>
              <a:latin typeface="Book Antiqua" pitchFamily="18" charset="0"/>
            </a:endParaRPr>
          </a:p>
        </p:txBody>
      </p:sp>
      <p:sp>
        <p:nvSpPr>
          <p:cNvPr id="7" name="TextBox 6"/>
          <p:cNvSpPr txBox="1"/>
          <p:nvPr/>
        </p:nvSpPr>
        <p:spPr>
          <a:xfrm>
            <a:off x="435429" y="6248400"/>
            <a:ext cx="12899571" cy="1143000"/>
          </a:xfrm>
          <a:prstGeom prst="rect">
            <a:avLst/>
          </a:prstGeom>
          <a:noFill/>
        </p:spPr>
        <p:txBody>
          <a:bodyPr wrap="square" rtlCol="0">
            <a:prstTxWarp prst="textPlain">
              <a:avLst/>
            </a:prstTxWarp>
            <a:spAutoFit/>
          </a:bodyPr>
          <a:lstStyle/>
          <a:p>
            <a:pPr algn="ctr"/>
            <a:r>
              <a:rPr lang="en-US" b="1" dirty="0" smtClean="0">
                <a:solidFill>
                  <a:schemeClr val="bg1"/>
                </a:solidFill>
                <a:latin typeface="Book Antiqua" pitchFamily="18" charset="0"/>
              </a:rPr>
              <a:t>A good student  prepares  his lesson regularly. He never wastes  his time. </a:t>
            </a:r>
          </a:p>
          <a:p>
            <a:pPr algn="ctr"/>
            <a:r>
              <a:rPr lang="en-US" b="1" dirty="0" smtClean="0">
                <a:solidFill>
                  <a:schemeClr val="bg1"/>
                </a:solidFill>
                <a:latin typeface="Book Antiqua" pitchFamily="18" charset="0"/>
              </a:rPr>
              <a:t>He maintains his daily routine punctually. He always  follows  his teachers.</a:t>
            </a:r>
            <a:endParaRPr lang="en-US" b="1" dirty="0">
              <a:solidFill>
                <a:schemeClr val="bg1"/>
              </a:solidFill>
              <a:latin typeface="Book Antiqua"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279" y="1752599"/>
            <a:ext cx="12883241" cy="4337909"/>
          </a:xfrm>
          <a:prstGeom prst="rect">
            <a:avLst/>
          </a:prstGeom>
          <a:ln w="88900" cap="sq" cmpd="thickThin">
            <a:solidFill>
              <a:schemeClr val="bg1"/>
            </a:solidFill>
            <a:prstDash val="solid"/>
            <a:miter lim="800000"/>
          </a:ln>
          <a:effectLst>
            <a:innerShdw blurRad="76200">
              <a:srgbClr val="000000"/>
            </a:innerShdw>
          </a:effectLst>
        </p:spPr>
      </p:pic>
      <p:sp>
        <p:nvSpPr>
          <p:cNvPr id="9" name="Oval 8"/>
          <p:cNvSpPr/>
          <p:nvPr/>
        </p:nvSpPr>
        <p:spPr>
          <a:xfrm>
            <a:off x="10270671" y="6019800"/>
            <a:ext cx="1295400" cy="914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352800" y="6052408"/>
            <a:ext cx="1676400" cy="914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715499" y="6623955"/>
            <a:ext cx="1436914" cy="914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90600" y="6667498"/>
            <a:ext cx="1828800" cy="914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3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26" presetClass="emph" presetSubtype="0" repeatCount="indefinite" fill="hold" grpId="1" nodeType="with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26" presetClass="emph" presetSubtype="0" repeatCount="indefinite" fill="hold" grpId="1" nodeType="withEffect">
                                  <p:stCondLst>
                                    <p:cond delay="0"/>
                                  </p:stCondLst>
                                  <p:childTnLst>
                                    <p:animEffect transition="out" filter="fade">
                                      <p:cBhvr>
                                        <p:cTn id="38" dur="500" tmFilter="0, 0; .2, .5; .8, .5; 1, 0"/>
                                        <p:tgtEl>
                                          <p:spTgt spid="9"/>
                                        </p:tgtEl>
                                      </p:cBhvr>
                                    </p:animEffect>
                                    <p:animScale>
                                      <p:cBhvr>
                                        <p:cTn id="39" dur="250" autoRev="1" fill="hold"/>
                                        <p:tgtEl>
                                          <p:spTgt spid="9"/>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par>
                                <p:cTn id="47" presetID="26" presetClass="emph" presetSubtype="0" repeatCount="indefinite" fill="hold" grpId="1" nodeType="withEffect">
                                  <p:stCondLst>
                                    <p:cond delay="0"/>
                                  </p:stCondLst>
                                  <p:childTnLst>
                                    <p:animEffect transition="out" filter="fade">
                                      <p:cBhvr>
                                        <p:cTn id="48" dur="500" tmFilter="0, 0; .2, .5; .8, .5; 1, 0"/>
                                        <p:tgtEl>
                                          <p:spTgt spid="15"/>
                                        </p:tgtEl>
                                      </p:cBhvr>
                                    </p:animEffect>
                                    <p:animScale>
                                      <p:cBhvr>
                                        <p:cTn id="49" dur="250" autoRev="1" fill="hold"/>
                                        <p:tgtEl>
                                          <p:spTgt spid="15"/>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par>
                                <p:cTn id="57" presetID="26" presetClass="emph" presetSubtype="0" repeatCount="indefinite" fill="hold" grpId="1" nodeType="with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animBg="1"/>
      <p:bldP spid="9" grpId="1" animBg="1"/>
      <p:bldP spid="13" grpId="0" animBg="1"/>
      <p:bldP spid="13" grpId="1" animBg="1"/>
      <p:bldP spid="14" grpId="0" animBg="1"/>
      <p:bldP spid="14" grpId="1" animBg="1"/>
      <p:bldP spid="15" grpId="0" animBg="1"/>
      <p:bldP spid="15"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1101</TotalTime>
  <Words>1463</Words>
  <Application>Microsoft Office PowerPoint</Application>
  <PresentationFormat>Custom</PresentationFormat>
  <Paragraphs>139</Paragraphs>
  <Slides>19</Slides>
  <Notes>18</Notes>
  <HiddenSlides>1</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User</cp:lastModifiedBy>
  <cp:revision>91</cp:revision>
  <dcterms:created xsi:type="dcterms:W3CDTF">2016-02-19T07:42:12Z</dcterms:created>
  <dcterms:modified xsi:type="dcterms:W3CDTF">2016-12-20T07:05:43Z</dcterms:modified>
</cp:coreProperties>
</file>